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Default ContentType="image/x-emf" Extension="emf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12192000"/>
  <p:notesSz cx="6858000" cy="9144000"/>
  <p:defaultTextStyle>
    <a:defPPr lvl="0">
      <a:defRPr lang="es-ES_tradnl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DCCC-5AD0-FE4B-968C-1D7551129FC1}" type="datetimeFigureOut">
              <a:rPr lang="es-ES_tradnl" smtClean="0"/>
              <a:t>13/05/2020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3F96-A2E3-3E44-B8EF-3AF3EBD7DA3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0238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DCCC-5AD0-FE4B-968C-1D7551129FC1}" type="datetimeFigureOut">
              <a:rPr lang="es-ES_tradnl" smtClean="0"/>
              <a:t>13/05/2020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3F96-A2E3-3E44-B8EF-3AF3EBD7DA3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8745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DCCC-5AD0-FE4B-968C-1D7551129FC1}" type="datetimeFigureOut">
              <a:rPr lang="es-ES_tradnl" smtClean="0"/>
              <a:t>13/05/2020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3F96-A2E3-3E44-B8EF-3AF3EBD7DA3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57870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DCCC-5AD0-FE4B-968C-1D7551129FC1}" type="datetimeFigureOut">
              <a:rPr lang="es-ES_tradnl" smtClean="0"/>
              <a:t>13/05/2020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3F96-A2E3-3E44-B8EF-3AF3EBD7DA3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756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DCCC-5AD0-FE4B-968C-1D7551129FC1}" type="datetimeFigureOut">
              <a:rPr lang="es-ES_tradnl" smtClean="0"/>
              <a:t>13/05/2020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3F96-A2E3-3E44-B8EF-3AF3EBD7DA3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79873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DCCC-5AD0-FE4B-968C-1D7551129FC1}" type="datetimeFigureOut">
              <a:rPr lang="es-ES_tradnl" smtClean="0"/>
              <a:t>13/05/2020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3F96-A2E3-3E44-B8EF-3AF3EBD7DA3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3427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DCCC-5AD0-FE4B-968C-1D7551129FC1}" type="datetimeFigureOut">
              <a:rPr lang="es-ES_tradnl" smtClean="0"/>
              <a:t>13/05/2020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3F96-A2E3-3E44-B8EF-3AF3EBD7DA3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24925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DCCC-5AD0-FE4B-968C-1D7551129FC1}" type="datetimeFigureOut">
              <a:rPr lang="es-ES_tradnl" smtClean="0"/>
              <a:t>13/05/2020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3F96-A2E3-3E44-B8EF-3AF3EBD7DA3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3383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DCCC-5AD0-FE4B-968C-1D7551129FC1}" type="datetimeFigureOut">
              <a:rPr lang="es-ES_tradnl" smtClean="0"/>
              <a:t>13/05/2020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3F96-A2E3-3E44-B8EF-3AF3EBD7DA3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07015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DCCC-5AD0-FE4B-968C-1D7551129FC1}" type="datetimeFigureOut">
              <a:rPr lang="es-ES_tradnl" smtClean="0"/>
              <a:t>13/05/2020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3F96-A2E3-3E44-B8EF-3AF3EBD7DA3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9909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DCCC-5AD0-FE4B-968C-1D7551129FC1}" type="datetimeFigureOut">
              <a:rPr lang="es-ES_tradnl" smtClean="0"/>
              <a:t>13/05/2020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3F96-A2E3-3E44-B8EF-3AF3EBD7DA3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21265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DDCCC-5AD0-FE4B-968C-1D7551129FC1}" type="datetimeFigureOut">
              <a:rPr lang="es-ES_tradnl" smtClean="0"/>
              <a:t>13/05/2020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33F96-A2E3-3E44-B8EF-3AF3EBD7DA3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0028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it.ly/aecdrecaj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890793" y="0"/>
            <a:ext cx="4301207" cy="6858000"/>
          </a:xfrm>
          <a:prstGeom prst="rect">
            <a:avLst/>
          </a:prstGeom>
          <a:solidFill>
            <a:srgbClr val="007F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1" name="Rectángulo 10"/>
          <p:cNvSpPr/>
          <p:nvPr/>
        </p:nvSpPr>
        <p:spPr>
          <a:xfrm rot="5400000">
            <a:off x="-187736" y="1095076"/>
            <a:ext cx="689688" cy="314217"/>
          </a:xfrm>
          <a:prstGeom prst="rect">
            <a:avLst/>
          </a:prstGeom>
          <a:solidFill>
            <a:srgbClr val="007F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0966" y="420915"/>
            <a:ext cx="7660191" cy="3017214"/>
          </a:xfrm>
          <a:ln w="38100"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 fontScale="90000"/>
          </a:bodyPr>
          <a:lstStyle/>
          <a:p>
            <a:r>
              <a:rPr lang="es-ES_tradnl" sz="5400" b="1" dirty="0">
                <a:solidFill>
                  <a:srgbClr val="007FB5"/>
                </a:solidFill>
                <a:latin typeface="+mn-lt"/>
                <a:cs typeface="Arial" charset="0"/>
              </a:rPr>
              <a:t>Seguimiento a la participación en la estrategia “Aprendo en Casa”</a:t>
            </a:r>
            <a:br>
              <a:rPr lang="es-ES_tradnl" sz="5400" b="1" dirty="0">
                <a:solidFill>
                  <a:srgbClr val="007FB5"/>
                </a:solidFill>
                <a:latin typeface="+mn-lt"/>
                <a:cs typeface="Arial" charset="0"/>
              </a:rPr>
            </a:br>
            <a:r>
              <a:rPr lang="es-ES_tradnl" sz="5400" b="1" dirty="0">
                <a:solidFill>
                  <a:srgbClr val="007FB5"/>
                </a:solidFill>
                <a:latin typeface="+mn-lt"/>
                <a:cs typeface="Arial" charset="0"/>
              </a:rPr>
              <a:t>Cajamarca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687" y="1894248"/>
            <a:ext cx="2957094" cy="222750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" b="3166"/>
          <a:stretch/>
        </p:blipFill>
        <p:spPr>
          <a:xfrm>
            <a:off x="0" y="2459421"/>
            <a:ext cx="4041060" cy="439857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942" y="3967521"/>
            <a:ext cx="1358951" cy="266433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868" y="4627654"/>
            <a:ext cx="2432861" cy="173381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157" y="4580709"/>
            <a:ext cx="4340842" cy="227309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204826" y="912065"/>
            <a:ext cx="40688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>
                <a:solidFill>
                  <a:schemeClr val="bg1"/>
                </a:solidFill>
              </a:rPr>
              <a:t>DIRECCIÓN REGIONAL</a:t>
            </a:r>
          </a:p>
          <a:p>
            <a:pPr algn="ctr"/>
            <a:r>
              <a:rPr lang="es-PE" sz="2800" b="1" dirty="0">
                <a:solidFill>
                  <a:schemeClr val="bg1"/>
                </a:solidFill>
              </a:rPr>
              <a:t> DE EDUCACIÓN</a:t>
            </a:r>
          </a:p>
        </p:txBody>
      </p:sp>
      <p:sp>
        <p:nvSpPr>
          <p:cNvPr id="9" name="Subtítulo 8">
            <a:extLst>
              <a:ext uri="{FF2B5EF4-FFF2-40B4-BE49-F238E27FC236}">
                <a16:creationId xmlns:a16="http://schemas.microsoft.com/office/drawing/2014/main" id="{88388758-626A-4CE3-89E6-57A910B5F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4669" y="4101534"/>
            <a:ext cx="6272784" cy="66659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s-MX" sz="3200" b="1" dirty="0"/>
              <a:t>Semana del 04 al 08 de mayo 2020</a:t>
            </a:r>
            <a:endParaRPr lang="es-MX" sz="3200" dirty="0"/>
          </a:p>
        </p:txBody>
      </p:sp>
      <p:sp>
        <p:nvSpPr>
          <p:cNvPr id="15" name="Subtítulo 8">
            <a:extLst>
              <a:ext uri="{FF2B5EF4-FFF2-40B4-BE49-F238E27FC236}">
                <a16:creationId xmlns:a16="http://schemas.microsoft.com/office/drawing/2014/main" id="{88388758-626A-4CE3-89E6-57A910B5F9B8}"/>
              </a:ext>
            </a:extLst>
          </p:cNvPr>
          <p:cNvSpPr txBox="1">
            <a:spLocks/>
          </p:cNvSpPr>
          <p:nvPr/>
        </p:nvSpPr>
        <p:spPr>
          <a:xfrm>
            <a:off x="499814" y="5210264"/>
            <a:ext cx="5792375" cy="5685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>
                <a:solidFill>
                  <a:srgbClr val="0070C0"/>
                </a:solidFill>
              </a:rPr>
              <a:t>Fuente: Reporte semanal de directivos de IIEE en formularios online DRE CAJAMARCA</a:t>
            </a:r>
            <a:endParaRPr lang="es-PE" b="1" dirty="0">
              <a:solidFill>
                <a:srgbClr val="0070C0"/>
              </a:solidFill>
            </a:endParaRPr>
          </a:p>
        </p:txBody>
      </p:sp>
      <p:sp>
        <p:nvSpPr>
          <p:cNvPr id="16" name="Subtítulo 8">
            <a:extLst>
              <a:ext uri="{FF2B5EF4-FFF2-40B4-BE49-F238E27FC236}">
                <a16:creationId xmlns:a16="http://schemas.microsoft.com/office/drawing/2014/main" id="{88388758-626A-4CE3-89E6-57A910B5F9B8}"/>
              </a:ext>
            </a:extLst>
          </p:cNvPr>
          <p:cNvSpPr txBox="1">
            <a:spLocks/>
          </p:cNvSpPr>
          <p:nvPr/>
        </p:nvSpPr>
        <p:spPr>
          <a:xfrm>
            <a:off x="3023029" y="6081143"/>
            <a:ext cx="6272784" cy="6665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b="1" dirty="0" smtClean="0"/>
              <a:t>José </a:t>
            </a:r>
            <a:r>
              <a:rPr lang="es-MX" sz="2000" b="1" dirty="0" err="1" smtClean="0"/>
              <a:t>Presvítero</a:t>
            </a:r>
            <a:r>
              <a:rPr lang="es-MX" sz="2000" b="1" dirty="0" smtClean="0"/>
              <a:t> Alarcón Zamora</a:t>
            </a:r>
          </a:p>
          <a:p>
            <a:r>
              <a:rPr lang="es-MX" sz="2000" b="1" dirty="0" smtClean="0"/>
              <a:t>DIRECTOR REGIONAL DE EDUCACIÓN CAJAMARCA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6758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21C24BB-2BB0-4030-8F07-DE469750FB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359" t="29869"/>
          <a:stretch/>
        </p:blipFill>
        <p:spPr>
          <a:xfrm>
            <a:off x="1193427" y="1420279"/>
            <a:ext cx="6539821" cy="4792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2867418B-4A2B-4793-944C-694FE2E93E84}"/>
              </a:ext>
            </a:extLst>
          </p:cNvPr>
          <p:cNvSpPr/>
          <p:nvPr/>
        </p:nvSpPr>
        <p:spPr>
          <a:xfrm>
            <a:off x="1379138" y="5574829"/>
            <a:ext cx="3312160" cy="25463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1FCCF68-F830-49FB-B41D-39D4438BB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537" y="519576"/>
            <a:ext cx="907557" cy="68968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D4528C0-3A42-44E1-8732-776AC7C659D2}"/>
              </a:ext>
            </a:extLst>
          </p:cNvPr>
          <p:cNvSpPr/>
          <p:nvPr/>
        </p:nvSpPr>
        <p:spPr>
          <a:xfrm rot="5400000">
            <a:off x="11690049" y="707312"/>
            <a:ext cx="689688" cy="314217"/>
          </a:xfrm>
          <a:prstGeom prst="rect">
            <a:avLst/>
          </a:prstGeom>
          <a:solidFill>
            <a:srgbClr val="007F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2B22099-369C-4832-8AA1-1DC1CC2E75A9}"/>
              </a:ext>
            </a:extLst>
          </p:cNvPr>
          <p:cNvSpPr txBox="1"/>
          <p:nvPr/>
        </p:nvSpPr>
        <p:spPr>
          <a:xfrm>
            <a:off x="10323081" y="94885"/>
            <a:ext cx="17934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050" b="1" dirty="0">
                <a:solidFill>
                  <a:srgbClr val="007FB5"/>
                </a:solidFill>
              </a:rPr>
              <a:t>DIRECCIÓN REGIONAL</a:t>
            </a:r>
          </a:p>
          <a:p>
            <a:pPr algn="ctr"/>
            <a:r>
              <a:rPr lang="es-PE" sz="1050" b="1" dirty="0">
                <a:solidFill>
                  <a:srgbClr val="007FB5"/>
                </a:solidFill>
              </a:rPr>
              <a:t> DE EDUCACIÓN</a:t>
            </a:r>
          </a:p>
        </p:txBody>
      </p:sp>
      <p:sp>
        <p:nvSpPr>
          <p:cNvPr id="11" name="Bocadillo: rectángulo con esquinas redondeadas 10">
            <a:extLst>
              <a:ext uri="{FF2B5EF4-FFF2-40B4-BE49-F238E27FC236}">
                <a16:creationId xmlns:a16="http://schemas.microsoft.com/office/drawing/2014/main" id="{F2C9DCC8-28CC-4B79-84C9-EF3733935C9E}"/>
              </a:ext>
            </a:extLst>
          </p:cNvPr>
          <p:cNvSpPr/>
          <p:nvPr/>
        </p:nvSpPr>
        <p:spPr>
          <a:xfrm>
            <a:off x="4751879" y="673229"/>
            <a:ext cx="2044143" cy="772160"/>
          </a:xfrm>
          <a:prstGeom prst="wedgeRoundRectCallout">
            <a:avLst>
              <a:gd name="adj1" fmla="val 4072"/>
              <a:gd name="adj2" fmla="val 72622"/>
              <a:gd name="adj3" fmla="val 16667"/>
            </a:avLst>
          </a:prstGeom>
          <a:solidFill>
            <a:srgbClr val="007FB5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/>
              <a:t>Del total de estudiantes reportados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370D6D6-F8E1-4D28-88B8-2B5072E85EC1}"/>
              </a:ext>
            </a:extLst>
          </p:cNvPr>
          <p:cNvSpPr/>
          <p:nvPr/>
        </p:nvSpPr>
        <p:spPr>
          <a:xfrm>
            <a:off x="1193427" y="152531"/>
            <a:ext cx="8195505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cs typeface="Arial" charset="0"/>
              </a:rPr>
              <a:t>2.4. PARTICIPACIÓN DE ESTUDIANTES DE EBA SEGÚN CANAL</a:t>
            </a:r>
            <a:endParaRPr lang="es-PE" sz="2400" dirty="0">
              <a:solidFill>
                <a:schemeClr val="bg1"/>
              </a:solidFill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57EB3229-BAE2-48D3-9161-DE6998884B14}"/>
              </a:ext>
            </a:extLst>
          </p:cNvPr>
          <p:cNvSpPr/>
          <p:nvPr/>
        </p:nvSpPr>
        <p:spPr>
          <a:xfrm>
            <a:off x="7733248" y="1486438"/>
            <a:ext cx="2671423" cy="173165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/>
              <a:t>Estudiantes de IIEE que</a:t>
            </a:r>
          </a:p>
          <a:p>
            <a:pPr algn="ctr"/>
            <a:r>
              <a:rPr lang="es-PE" sz="2000" b="1" dirty="0"/>
              <a:t>no reportaron</a:t>
            </a:r>
          </a:p>
          <a:p>
            <a:pPr algn="ctr"/>
            <a:r>
              <a:rPr lang="es-PE" sz="2000" b="1" dirty="0" smtClean="0"/>
              <a:t>2 065</a:t>
            </a:r>
            <a:endParaRPr lang="es-PE" sz="2000" b="1" dirty="0"/>
          </a:p>
          <a:p>
            <a:pPr algn="ctr"/>
            <a:r>
              <a:rPr lang="es-PE" sz="2000" b="1" dirty="0" smtClean="0"/>
              <a:t>30.45</a:t>
            </a:r>
            <a:r>
              <a:rPr lang="es-PE" sz="2000" b="1" dirty="0"/>
              <a:t>%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311F594-7894-487B-87EB-525B5A616A83}"/>
              </a:ext>
            </a:extLst>
          </p:cNvPr>
          <p:cNvSpPr txBox="1"/>
          <p:nvPr/>
        </p:nvSpPr>
        <p:spPr>
          <a:xfrm>
            <a:off x="6742703" y="2780603"/>
            <a:ext cx="920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PE" sz="1600" dirty="0"/>
              <a:t>12.3 % </a:t>
            </a:r>
          </a:p>
          <a:p>
            <a:pPr algn="r"/>
            <a:r>
              <a:rPr lang="es-PE" sz="1600" dirty="0"/>
              <a:t>del </a:t>
            </a:r>
            <a:r>
              <a:rPr lang="es-PE" sz="1600" dirty="0" smtClean="0"/>
              <a:t>total </a:t>
            </a:r>
            <a:endParaRPr lang="es-PE" sz="16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8C478D7-20BE-46FC-AC33-E0A186C0BB39}"/>
              </a:ext>
            </a:extLst>
          </p:cNvPr>
          <p:cNvSpPr txBox="1"/>
          <p:nvPr/>
        </p:nvSpPr>
        <p:spPr>
          <a:xfrm>
            <a:off x="6626426" y="5282441"/>
            <a:ext cx="87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PE" sz="1600" dirty="0"/>
              <a:t>59 % </a:t>
            </a:r>
          </a:p>
          <a:p>
            <a:pPr algn="r"/>
            <a:r>
              <a:rPr lang="es-PE" sz="1600" dirty="0"/>
              <a:t>del </a:t>
            </a:r>
            <a:r>
              <a:rPr lang="es-PE" sz="1600" dirty="0" smtClean="0"/>
              <a:t>total</a:t>
            </a:r>
            <a:endParaRPr lang="es-PE" sz="1600" dirty="0"/>
          </a:p>
        </p:txBody>
      </p:sp>
    </p:spTree>
    <p:extLst>
      <p:ext uri="{BB962C8B-B14F-4D97-AF65-F5344CB8AC3E}">
        <p14:creationId xmlns:p14="http://schemas.microsoft.com/office/powerpoint/2010/main" val="4085273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5608DDF-9636-4C06-8F3A-D594E3034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537" y="519576"/>
            <a:ext cx="907557" cy="68968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C77FD4F-4BB1-44C4-97FC-F1CC8205AFA9}"/>
              </a:ext>
            </a:extLst>
          </p:cNvPr>
          <p:cNvSpPr/>
          <p:nvPr/>
        </p:nvSpPr>
        <p:spPr>
          <a:xfrm rot="5400000">
            <a:off x="11690049" y="707312"/>
            <a:ext cx="689688" cy="314217"/>
          </a:xfrm>
          <a:prstGeom prst="rect">
            <a:avLst/>
          </a:prstGeom>
          <a:solidFill>
            <a:srgbClr val="007F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B0FF1FC-A88C-4CF0-AC82-A78311453CFD}"/>
              </a:ext>
            </a:extLst>
          </p:cNvPr>
          <p:cNvSpPr txBox="1"/>
          <p:nvPr/>
        </p:nvSpPr>
        <p:spPr>
          <a:xfrm>
            <a:off x="10323081" y="94885"/>
            <a:ext cx="17934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050" b="1" dirty="0">
                <a:solidFill>
                  <a:srgbClr val="007FB5"/>
                </a:solidFill>
              </a:rPr>
              <a:t>DIRECCIÓN REGIONAL</a:t>
            </a:r>
          </a:p>
          <a:p>
            <a:pPr algn="ctr"/>
            <a:r>
              <a:rPr lang="es-PE" sz="1050" b="1" dirty="0">
                <a:solidFill>
                  <a:srgbClr val="007FB5"/>
                </a:solidFill>
              </a:rPr>
              <a:t> DE EDUCACIÓN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E194A68-8F32-4C3E-B0D4-4422815DBD1C}"/>
              </a:ext>
            </a:extLst>
          </p:cNvPr>
          <p:cNvSpPr/>
          <p:nvPr/>
        </p:nvSpPr>
        <p:spPr>
          <a:xfrm>
            <a:off x="1727200" y="126230"/>
            <a:ext cx="7348077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cs typeface="Arial" charset="0"/>
              </a:rPr>
              <a:t>2.5. EVOLUCIÓN DE PARTICIPACIÓN DE ESTUDIANTES</a:t>
            </a:r>
            <a:endParaRPr lang="es-PE" sz="2400" dirty="0">
              <a:solidFill>
                <a:schemeClr val="bg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6AAB1F7-8E50-439C-A65B-E088796D5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907" y="926790"/>
            <a:ext cx="9155221" cy="5130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770DF57A-3A8D-4E17-8115-259F78E67186}"/>
              </a:ext>
            </a:extLst>
          </p:cNvPr>
          <p:cNvSpPr/>
          <p:nvPr/>
        </p:nvSpPr>
        <p:spPr>
          <a:xfrm>
            <a:off x="9440252" y="1601672"/>
            <a:ext cx="1554703" cy="15748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/>
              <a:t>86%</a:t>
            </a:r>
            <a:endParaRPr lang="es-PE" sz="3600" dirty="0"/>
          </a:p>
        </p:txBody>
      </p:sp>
    </p:spTree>
    <p:extLst>
      <p:ext uri="{BB962C8B-B14F-4D97-AF65-F5344CB8AC3E}">
        <p14:creationId xmlns:p14="http://schemas.microsoft.com/office/powerpoint/2010/main" val="3003669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5608DDF-9636-4C06-8F3A-D594E3034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537" y="519576"/>
            <a:ext cx="907557" cy="68968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C77FD4F-4BB1-44C4-97FC-F1CC8205AFA9}"/>
              </a:ext>
            </a:extLst>
          </p:cNvPr>
          <p:cNvSpPr/>
          <p:nvPr/>
        </p:nvSpPr>
        <p:spPr>
          <a:xfrm rot="5400000">
            <a:off x="11690049" y="707312"/>
            <a:ext cx="689688" cy="314217"/>
          </a:xfrm>
          <a:prstGeom prst="rect">
            <a:avLst/>
          </a:prstGeom>
          <a:solidFill>
            <a:srgbClr val="007F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B0FF1FC-A88C-4CF0-AC82-A78311453CFD}"/>
              </a:ext>
            </a:extLst>
          </p:cNvPr>
          <p:cNvSpPr txBox="1"/>
          <p:nvPr/>
        </p:nvSpPr>
        <p:spPr>
          <a:xfrm>
            <a:off x="10323081" y="94885"/>
            <a:ext cx="17934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050" b="1" dirty="0">
                <a:solidFill>
                  <a:srgbClr val="007FB5"/>
                </a:solidFill>
              </a:rPr>
              <a:t>DIRECCIÓN REGIONAL</a:t>
            </a:r>
          </a:p>
          <a:p>
            <a:pPr algn="ctr"/>
            <a:r>
              <a:rPr lang="es-PE" sz="1050" b="1" dirty="0">
                <a:solidFill>
                  <a:srgbClr val="007FB5"/>
                </a:solidFill>
              </a:rPr>
              <a:t> DE EDUCACIÓN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E194A68-8F32-4C3E-B0D4-4422815DBD1C}"/>
              </a:ext>
            </a:extLst>
          </p:cNvPr>
          <p:cNvSpPr/>
          <p:nvPr/>
        </p:nvSpPr>
        <p:spPr>
          <a:xfrm>
            <a:off x="1549429" y="288743"/>
            <a:ext cx="8773652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cs typeface="Arial" charset="0"/>
              </a:rPr>
              <a:t>2.6. EVOLUCIÓN DE PARTICIPACIÓN DE ESTUDIANTES SEGÚN CANAL</a:t>
            </a:r>
            <a:endParaRPr lang="es-PE" sz="2400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DB66977-644D-42C9-8DEB-EC159001C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174" y="860297"/>
            <a:ext cx="8773652" cy="546233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AC2E818-D732-455C-869D-84B455DF15EB}"/>
              </a:ext>
            </a:extLst>
          </p:cNvPr>
          <p:cNvSpPr txBox="1"/>
          <p:nvPr/>
        </p:nvSpPr>
        <p:spPr>
          <a:xfrm>
            <a:off x="2804676" y="6399980"/>
            <a:ext cx="75184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Nota: A partir de la semana 4, se recogió información de acceso mediante redes sociales</a:t>
            </a:r>
          </a:p>
        </p:txBody>
      </p:sp>
    </p:spTree>
    <p:extLst>
      <p:ext uri="{BB962C8B-B14F-4D97-AF65-F5344CB8AC3E}">
        <p14:creationId xmlns:p14="http://schemas.microsoft.com/office/powerpoint/2010/main" val="4072155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537" y="519576"/>
            <a:ext cx="907557" cy="689689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 rot="5400000">
            <a:off x="11690049" y="707312"/>
            <a:ext cx="689688" cy="314217"/>
          </a:xfrm>
          <a:prstGeom prst="rect">
            <a:avLst/>
          </a:prstGeom>
          <a:solidFill>
            <a:srgbClr val="007F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0323081" y="94885"/>
            <a:ext cx="17934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50" b="1" i="0" u="none" strike="noStrike" kern="1200" cap="none" spc="0" normalizeH="0" baseline="0" noProof="0" dirty="0">
                <a:ln>
                  <a:noFill/>
                </a:ln>
                <a:solidFill>
                  <a:srgbClr val="007FB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DIRECCIÓN REGIONAL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50" b="1" i="0" u="none" strike="noStrike" kern="1200" cap="none" spc="0" normalizeH="0" baseline="0" noProof="0" dirty="0">
                <a:ln>
                  <a:noFill/>
                </a:ln>
                <a:solidFill>
                  <a:srgbClr val="007FB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EDUCACIÓN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E508F2A-4CAA-4C7D-B7A1-B8B4ECEA36E7}"/>
              </a:ext>
            </a:extLst>
          </p:cNvPr>
          <p:cNvSpPr/>
          <p:nvPr/>
        </p:nvSpPr>
        <p:spPr>
          <a:xfrm>
            <a:off x="2438399" y="1891966"/>
            <a:ext cx="7026823" cy="2554545"/>
          </a:xfrm>
          <a:prstGeom prst="rect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III.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PARTICIPACIÓN DE DOCENTES EN LA ESTRATEGIA “APRENDO EN CASA”</a:t>
            </a:r>
            <a:endParaRPr kumimoji="0" lang="es-PE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731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5608DDF-9636-4C06-8F3A-D594E3034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537" y="519576"/>
            <a:ext cx="907557" cy="68968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C77FD4F-4BB1-44C4-97FC-F1CC8205AFA9}"/>
              </a:ext>
            </a:extLst>
          </p:cNvPr>
          <p:cNvSpPr/>
          <p:nvPr/>
        </p:nvSpPr>
        <p:spPr>
          <a:xfrm rot="5400000">
            <a:off x="11690049" y="707312"/>
            <a:ext cx="689688" cy="314217"/>
          </a:xfrm>
          <a:prstGeom prst="rect">
            <a:avLst/>
          </a:prstGeom>
          <a:solidFill>
            <a:srgbClr val="007F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B0FF1FC-A88C-4CF0-AC82-A78311453CFD}"/>
              </a:ext>
            </a:extLst>
          </p:cNvPr>
          <p:cNvSpPr txBox="1"/>
          <p:nvPr/>
        </p:nvSpPr>
        <p:spPr>
          <a:xfrm>
            <a:off x="10323081" y="94885"/>
            <a:ext cx="17934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050" b="1" dirty="0">
                <a:solidFill>
                  <a:srgbClr val="007FB5"/>
                </a:solidFill>
              </a:rPr>
              <a:t>DIRECCIÓN REGIONAL</a:t>
            </a:r>
          </a:p>
          <a:p>
            <a:pPr algn="ctr"/>
            <a:r>
              <a:rPr lang="es-PE" sz="1050" b="1" dirty="0">
                <a:solidFill>
                  <a:srgbClr val="007FB5"/>
                </a:solidFill>
              </a:rPr>
              <a:t> DE EDUCACIÓN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E194A68-8F32-4C3E-B0D4-4422815DBD1C}"/>
              </a:ext>
            </a:extLst>
          </p:cNvPr>
          <p:cNvSpPr/>
          <p:nvPr/>
        </p:nvSpPr>
        <p:spPr>
          <a:xfrm>
            <a:off x="741680" y="295394"/>
            <a:ext cx="9015404" cy="43088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s-ES_tradnl" sz="2200" b="1" dirty="0" smtClean="0">
                <a:solidFill>
                  <a:schemeClr val="bg1"/>
                </a:solidFill>
                <a:cs typeface="Arial" charset="0"/>
              </a:rPr>
              <a:t>3</a:t>
            </a:r>
            <a:r>
              <a:rPr lang="es-ES_tradnl" sz="2200" b="1" dirty="0" smtClean="0">
                <a:solidFill>
                  <a:schemeClr val="bg1"/>
                </a:solidFill>
                <a:cs typeface="Arial" charset="0"/>
              </a:rPr>
              <a:t>.1. DOCENTES DE EBR QUE ACOMPAÑAN A LOS ESTUDIANTES EN LA EAC</a:t>
            </a:r>
            <a:endParaRPr lang="es-PE" sz="2200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DFB2167-B490-4F6D-B27C-8E181FAFE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730" t="58751"/>
          <a:stretch/>
        </p:blipFill>
        <p:spPr>
          <a:xfrm>
            <a:off x="209698" y="2548626"/>
            <a:ext cx="3034309" cy="3219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ángulo: esquinas redondeadas 17">
            <a:extLst>
              <a:ext uri="{FF2B5EF4-FFF2-40B4-BE49-F238E27FC236}">
                <a16:creationId xmlns:a16="http://schemas.microsoft.com/office/drawing/2014/main" id="{F05676F8-E237-4356-8AFC-98700B8001BF}"/>
              </a:ext>
            </a:extLst>
          </p:cNvPr>
          <p:cNvSpPr/>
          <p:nvPr/>
        </p:nvSpPr>
        <p:spPr>
          <a:xfrm>
            <a:off x="3304075" y="4302001"/>
            <a:ext cx="1935970" cy="16517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Docentes de IIEE que</a:t>
            </a:r>
          </a:p>
          <a:p>
            <a:pPr algn="ctr"/>
            <a:r>
              <a:rPr lang="es-PE" sz="1600" dirty="0"/>
              <a:t>no </a:t>
            </a:r>
            <a:r>
              <a:rPr lang="es-PE" sz="1600" dirty="0" smtClean="0"/>
              <a:t>reportan</a:t>
            </a:r>
            <a:endParaRPr lang="es-PE" sz="1600" dirty="0"/>
          </a:p>
          <a:p>
            <a:pPr algn="ctr"/>
            <a:r>
              <a:rPr lang="es-PE" sz="2800" b="1" dirty="0" smtClean="0"/>
              <a:t>2,068</a:t>
            </a:r>
            <a:endParaRPr lang="es-PE" sz="2800" b="1" dirty="0"/>
          </a:p>
          <a:p>
            <a:pPr algn="ctr"/>
            <a:r>
              <a:rPr lang="es-PE" sz="1600" dirty="0" smtClean="0"/>
              <a:t>7.58</a:t>
            </a:r>
            <a:r>
              <a:rPr lang="es-PE" sz="1600" dirty="0"/>
              <a:t>%</a:t>
            </a:r>
          </a:p>
        </p:txBody>
      </p:sp>
      <p:sp>
        <p:nvSpPr>
          <p:cNvPr id="11" name="Rectángulo: esquinas redondeadas 17">
            <a:extLst>
              <a:ext uri="{FF2B5EF4-FFF2-40B4-BE49-F238E27FC236}">
                <a16:creationId xmlns:a16="http://schemas.microsoft.com/office/drawing/2014/main" id="{F05676F8-E237-4356-8AFC-98700B8001BF}"/>
              </a:ext>
            </a:extLst>
          </p:cNvPr>
          <p:cNvSpPr/>
          <p:nvPr/>
        </p:nvSpPr>
        <p:spPr>
          <a:xfrm>
            <a:off x="3301508" y="2548626"/>
            <a:ext cx="1932345" cy="178308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tx1"/>
                </a:solidFill>
              </a:rPr>
              <a:t>Docentes </a:t>
            </a:r>
            <a:r>
              <a:rPr lang="es-PE" sz="1600" dirty="0" smtClean="0">
                <a:solidFill>
                  <a:schemeClr val="tx1"/>
                </a:solidFill>
              </a:rPr>
              <a:t>que reportan pero no acompañan</a:t>
            </a:r>
            <a:endParaRPr lang="es-PE" sz="1600" dirty="0">
              <a:solidFill>
                <a:schemeClr val="tx1"/>
              </a:solidFill>
            </a:endParaRPr>
          </a:p>
          <a:p>
            <a:pPr algn="ctr"/>
            <a:r>
              <a:rPr lang="es-PE" sz="2800" b="1" dirty="0" smtClean="0">
                <a:solidFill>
                  <a:schemeClr val="tx1"/>
                </a:solidFill>
              </a:rPr>
              <a:t>657</a:t>
            </a:r>
            <a:endParaRPr lang="es-PE" sz="1400" dirty="0">
              <a:solidFill>
                <a:schemeClr val="tx1"/>
              </a:solidFill>
            </a:endParaRPr>
          </a:p>
          <a:p>
            <a:pPr algn="ctr"/>
            <a:r>
              <a:rPr lang="es-PE" sz="2400" dirty="0" smtClean="0">
                <a:solidFill>
                  <a:schemeClr val="tx1"/>
                </a:solidFill>
              </a:rPr>
              <a:t>2</a:t>
            </a:r>
            <a:r>
              <a:rPr lang="es-PE" sz="2400" dirty="0" smtClean="0">
                <a:solidFill>
                  <a:schemeClr val="tx1"/>
                </a:solidFill>
              </a:rPr>
              <a:t>.4%</a:t>
            </a:r>
            <a:endParaRPr lang="es-PE" sz="2400" dirty="0">
              <a:solidFill>
                <a:schemeClr val="tx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D62B94A-3E00-446C-9B13-EBF90B194A0D}"/>
              </a:ext>
            </a:extLst>
          </p:cNvPr>
          <p:cNvSpPr txBox="1"/>
          <p:nvPr/>
        </p:nvSpPr>
        <p:spPr>
          <a:xfrm>
            <a:off x="1894850" y="4872060"/>
            <a:ext cx="920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PE" sz="1600" dirty="0"/>
              <a:t>90.02 % </a:t>
            </a:r>
          </a:p>
          <a:p>
            <a:pPr algn="r"/>
            <a:r>
              <a:rPr lang="es-PE" sz="1600" dirty="0"/>
              <a:t>del </a:t>
            </a:r>
            <a:r>
              <a:rPr lang="es-PE" sz="1600" dirty="0" smtClean="0"/>
              <a:t>total</a:t>
            </a:r>
            <a:endParaRPr lang="es-PE" sz="1600" dirty="0"/>
          </a:p>
        </p:txBody>
      </p:sp>
      <p:sp>
        <p:nvSpPr>
          <p:cNvPr id="20" name="Rectángulo: esquinas redondeadas 17">
            <a:extLst>
              <a:ext uri="{FF2B5EF4-FFF2-40B4-BE49-F238E27FC236}">
                <a16:creationId xmlns:a16="http://schemas.microsoft.com/office/drawing/2014/main" id="{F05676F8-E237-4356-8AFC-98700B8001BF}"/>
              </a:ext>
            </a:extLst>
          </p:cNvPr>
          <p:cNvSpPr/>
          <p:nvPr/>
        </p:nvSpPr>
        <p:spPr>
          <a:xfrm>
            <a:off x="445888" y="1375245"/>
            <a:ext cx="4629032" cy="1144768"/>
          </a:xfrm>
          <a:prstGeom prst="roundRect">
            <a:avLst/>
          </a:prstGeom>
          <a:solidFill>
            <a:srgbClr val="ACD3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chemeClr val="tx1"/>
                </a:solidFill>
              </a:rPr>
              <a:t>TOTAL DOCENTES EBR REGIÓN CAJAMARCA</a:t>
            </a:r>
          </a:p>
          <a:p>
            <a:pPr algn="ctr"/>
            <a:r>
              <a:rPr lang="es-PE" b="1" dirty="0" smtClean="0">
                <a:solidFill>
                  <a:schemeClr val="tx1"/>
                </a:solidFill>
              </a:rPr>
              <a:t>27 294</a:t>
            </a:r>
            <a:endParaRPr lang="es-PE" sz="2800" b="1" dirty="0">
              <a:solidFill>
                <a:schemeClr val="tx1"/>
              </a:solidFill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431394E7-5A45-426E-B256-9E46C97B42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208" t="60072"/>
          <a:stretch/>
        </p:blipFill>
        <p:spPr>
          <a:xfrm>
            <a:off x="5440455" y="4883049"/>
            <a:ext cx="3593693" cy="1911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221C24BB-2BB0-4030-8F07-DE469750FB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7321" t="59041"/>
          <a:stretch/>
        </p:blipFill>
        <p:spPr>
          <a:xfrm>
            <a:off x="5576459" y="1196855"/>
            <a:ext cx="2765008" cy="2798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Rectángulo: esquinas redondeadas 12">
            <a:extLst>
              <a:ext uri="{FF2B5EF4-FFF2-40B4-BE49-F238E27FC236}">
                <a16:creationId xmlns:a16="http://schemas.microsoft.com/office/drawing/2014/main" id="{6A268A8C-FDE4-4DC3-A731-BA8CB0584C93}"/>
              </a:ext>
            </a:extLst>
          </p:cNvPr>
          <p:cNvSpPr/>
          <p:nvPr/>
        </p:nvSpPr>
        <p:spPr>
          <a:xfrm>
            <a:off x="8421370" y="1335900"/>
            <a:ext cx="2566670" cy="116045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tx1"/>
                </a:solidFill>
              </a:rPr>
              <a:t>Docentes de IIEE </a:t>
            </a:r>
            <a:r>
              <a:rPr lang="es-PE" sz="1600" dirty="0">
                <a:solidFill>
                  <a:schemeClr val="tx1"/>
                </a:solidFill>
              </a:rPr>
              <a:t>EBA que</a:t>
            </a:r>
            <a:endParaRPr lang="es-PE" sz="1600" dirty="0">
              <a:solidFill>
                <a:schemeClr val="tx1"/>
              </a:solidFill>
            </a:endParaRPr>
          </a:p>
          <a:p>
            <a:pPr algn="ctr"/>
            <a:r>
              <a:rPr lang="es-PE" sz="1600" dirty="0">
                <a:solidFill>
                  <a:schemeClr val="tx1"/>
                </a:solidFill>
              </a:rPr>
              <a:t>no reportaron</a:t>
            </a:r>
          </a:p>
          <a:p>
            <a:pPr algn="ctr"/>
            <a:r>
              <a:rPr lang="es-PE" sz="1600" dirty="0" smtClean="0">
                <a:solidFill>
                  <a:schemeClr val="tx1"/>
                </a:solidFill>
              </a:rPr>
              <a:t>101</a:t>
            </a:r>
            <a:endParaRPr lang="es-PE" sz="1600" dirty="0">
              <a:solidFill>
                <a:schemeClr val="tx1"/>
              </a:solidFill>
            </a:endParaRPr>
          </a:p>
          <a:p>
            <a:pPr algn="ctr"/>
            <a:r>
              <a:rPr lang="es-PE" sz="1600" dirty="0" smtClean="0">
                <a:solidFill>
                  <a:schemeClr val="tx1"/>
                </a:solidFill>
              </a:rPr>
              <a:t>27.98 </a:t>
            </a:r>
            <a:r>
              <a:rPr lang="es-PE" sz="1600" dirty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06AA5842-7CF7-43E3-ADF5-ED43875CCD91}"/>
              </a:ext>
            </a:extLst>
          </p:cNvPr>
          <p:cNvSpPr txBox="1"/>
          <p:nvPr/>
        </p:nvSpPr>
        <p:spPr>
          <a:xfrm>
            <a:off x="5989591" y="6225487"/>
            <a:ext cx="1938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 smtClean="0"/>
              <a:t>86.5 </a:t>
            </a:r>
            <a:r>
              <a:rPr lang="es-PE" sz="1600" dirty="0"/>
              <a:t>% </a:t>
            </a:r>
            <a:r>
              <a:rPr lang="es-PE" sz="1600" dirty="0" smtClean="0"/>
              <a:t> del </a:t>
            </a:r>
            <a:r>
              <a:rPr lang="es-PE" sz="1600" dirty="0"/>
              <a:t>total 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C8C478D7-20BE-46FC-AC33-E0A186C0BB39}"/>
              </a:ext>
            </a:extLst>
          </p:cNvPr>
          <p:cNvSpPr txBox="1"/>
          <p:nvPr/>
        </p:nvSpPr>
        <p:spPr>
          <a:xfrm>
            <a:off x="7013629" y="2927321"/>
            <a:ext cx="920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600" dirty="0"/>
              <a:t>59 % </a:t>
            </a:r>
          </a:p>
          <a:p>
            <a:pPr algn="ctr"/>
            <a:r>
              <a:rPr lang="es-PE" sz="1600" dirty="0"/>
              <a:t>del total 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0D62B94A-3E00-446C-9B13-EBF90B194A0D}"/>
              </a:ext>
            </a:extLst>
          </p:cNvPr>
          <p:cNvSpPr txBox="1"/>
          <p:nvPr/>
        </p:nvSpPr>
        <p:spPr>
          <a:xfrm>
            <a:off x="6466262" y="1921338"/>
            <a:ext cx="1875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 smtClean="0"/>
              <a:t>DOCENTES EBA</a:t>
            </a:r>
            <a:endParaRPr lang="es-PE" sz="1600" dirty="0"/>
          </a:p>
        </p:txBody>
      </p:sp>
      <p:sp>
        <p:nvSpPr>
          <p:cNvPr id="34" name="Rectángulo: esquinas redondeadas 17">
            <a:extLst>
              <a:ext uri="{FF2B5EF4-FFF2-40B4-BE49-F238E27FC236}">
                <a16:creationId xmlns:a16="http://schemas.microsoft.com/office/drawing/2014/main" id="{F05676F8-E237-4356-8AFC-98700B8001BF}"/>
              </a:ext>
            </a:extLst>
          </p:cNvPr>
          <p:cNvSpPr/>
          <p:nvPr/>
        </p:nvSpPr>
        <p:spPr>
          <a:xfrm>
            <a:off x="9036771" y="5127899"/>
            <a:ext cx="2220166" cy="131934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Docentes </a:t>
            </a:r>
            <a:r>
              <a:rPr lang="es-PE" sz="1600" dirty="0" smtClean="0"/>
              <a:t>EBE que</a:t>
            </a:r>
            <a:endParaRPr lang="es-PE" sz="1600" dirty="0"/>
          </a:p>
          <a:p>
            <a:pPr algn="ctr"/>
            <a:r>
              <a:rPr lang="es-PE" sz="1600" dirty="0"/>
              <a:t>no </a:t>
            </a:r>
            <a:r>
              <a:rPr lang="es-PE" sz="1600" dirty="0" smtClean="0"/>
              <a:t>reportan</a:t>
            </a:r>
            <a:endParaRPr lang="es-PE" sz="1600" dirty="0"/>
          </a:p>
          <a:p>
            <a:pPr algn="ctr"/>
            <a:r>
              <a:rPr lang="es-PE" sz="2800" b="1" dirty="0" smtClean="0"/>
              <a:t>17</a:t>
            </a:r>
            <a:endParaRPr lang="es-PE" sz="2800" b="1" dirty="0"/>
          </a:p>
          <a:p>
            <a:pPr algn="ctr"/>
            <a:r>
              <a:rPr lang="es-PE" sz="1600" dirty="0" smtClean="0"/>
              <a:t>13.5</a:t>
            </a:r>
            <a:r>
              <a:rPr lang="es-PE" sz="1600" dirty="0" smtClean="0"/>
              <a:t>%</a:t>
            </a:r>
            <a:endParaRPr lang="es-PE" sz="1600" dirty="0"/>
          </a:p>
        </p:txBody>
      </p:sp>
      <p:sp>
        <p:nvSpPr>
          <p:cNvPr id="35" name="Rectángulo: esquinas redondeadas 17">
            <a:extLst>
              <a:ext uri="{FF2B5EF4-FFF2-40B4-BE49-F238E27FC236}">
                <a16:creationId xmlns:a16="http://schemas.microsoft.com/office/drawing/2014/main" id="{F05676F8-E237-4356-8AFC-98700B8001BF}"/>
              </a:ext>
            </a:extLst>
          </p:cNvPr>
          <p:cNvSpPr/>
          <p:nvPr/>
        </p:nvSpPr>
        <p:spPr>
          <a:xfrm>
            <a:off x="8399781" y="2555713"/>
            <a:ext cx="2588260" cy="131934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Docentes </a:t>
            </a:r>
            <a:r>
              <a:rPr lang="es-PE" sz="1600" dirty="0" smtClean="0"/>
              <a:t>EBE que</a:t>
            </a:r>
            <a:endParaRPr lang="es-PE" sz="1600" dirty="0"/>
          </a:p>
          <a:p>
            <a:pPr algn="ctr"/>
            <a:r>
              <a:rPr lang="es-PE" sz="1600" dirty="0"/>
              <a:t>no </a:t>
            </a:r>
            <a:r>
              <a:rPr lang="es-PE" sz="1600" dirty="0" smtClean="0"/>
              <a:t>reportan</a:t>
            </a:r>
            <a:endParaRPr lang="es-PE" sz="1600" dirty="0"/>
          </a:p>
          <a:p>
            <a:pPr algn="ctr"/>
            <a:r>
              <a:rPr lang="es-PE" sz="2800" b="1" dirty="0" smtClean="0"/>
              <a:t>49</a:t>
            </a:r>
            <a:endParaRPr lang="es-PE" sz="2800" b="1" dirty="0"/>
          </a:p>
          <a:p>
            <a:pPr algn="ctr"/>
            <a:r>
              <a:rPr lang="es-PE" sz="1600" dirty="0" smtClean="0"/>
              <a:t>13.42</a:t>
            </a:r>
            <a:r>
              <a:rPr lang="es-PE" sz="1600" dirty="0" smtClean="0"/>
              <a:t>%</a:t>
            </a:r>
            <a:endParaRPr lang="es-PE" sz="1600"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0D62B94A-3E00-446C-9B13-EBF90B194A0D}"/>
              </a:ext>
            </a:extLst>
          </p:cNvPr>
          <p:cNvSpPr txBox="1"/>
          <p:nvPr/>
        </p:nvSpPr>
        <p:spPr>
          <a:xfrm>
            <a:off x="6635952" y="859617"/>
            <a:ext cx="3837413" cy="369332"/>
          </a:xfrm>
          <a:prstGeom prst="rect">
            <a:avLst/>
          </a:prstGeom>
          <a:solidFill>
            <a:srgbClr val="ACD3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_tradnl"/>
            </a:defPPr>
            <a:lvl1pPr algn="ctr">
              <a:defRPr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PE" dirty="0">
                <a:solidFill>
                  <a:schemeClr val="tx1"/>
                </a:solidFill>
              </a:rPr>
              <a:t>TOTAL DOCENTES EBA: 363</a:t>
            </a:r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0D62B94A-3E00-446C-9B13-EBF90B194A0D}"/>
              </a:ext>
            </a:extLst>
          </p:cNvPr>
          <p:cNvSpPr txBox="1"/>
          <p:nvPr/>
        </p:nvSpPr>
        <p:spPr>
          <a:xfrm>
            <a:off x="6466262" y="4463423"/>
            <a:ext cx="3837413" cy="369332"/>
          </a:xfrm>
          <a:prstGeom prst="rect">
            <a:avLst/>
          </a:prstGeom>
          <a:solidFill>
            <a:srgbClr val="ACD3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_tradnl"/>
            </a:defPPr>
            <a:lvl1pPr algn="ctr">
              <a:defRPr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PE" dirty="0">
                <a:solidFill>
                  <a:schemeClr val="tx1"/>
                </a:solidFill>
              </a:rPr>
              <a:t>TOTAL DOCENTES EBE: </a:t>
            </a:r>
            <a:r>
              <a:rPr lang="es-PE" dirty="0" smtClean="0">
                <a:solidFill>
                  <a:schemeClr val="tx1"/>
                </a:solidFill>
              </a:rPr>
              <a:t>126</a:t>
            </a:r>
            <a:endParaRPr lang="es-P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009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5608DDF-9636-4C06-8F3A-D594E3034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537" y="519576"/>
            <a:ext cx="907557" cy="68968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C77FD4F-4BB1-44C4-97FC-F1CC8205AFA9}"/>
              </a:ext>
            </a:extLst>
          </p:cNvPr>
          <p:cNvSpPr/>
          <p:nvPr/>
        </p:nvSpPr>
        <p:spPr>
          <a:xfrm rot="5400000">
            <a:off x="11690049" y="707312"/>
            <a:ext cx="689688" cy="314217"/>
          </a:xfrm>
          <a:prstGeom prst="rect">
            <a:avLst/>
          </a:prstGeom>
          <a:solidFill>
            <a:srgbClr val="007F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B0FF1FC-A88C-4CF0-AC82-A78311453CFD}"/>
              </a:ext>
            </a:extLst>
          </p:cNvPr>
          <p:cNvSpPr txBox="1"/>
          <p:nvPr/>
        </p:nvSpPr>
        <p:spPr>
          <a:xfrm>
            <a:off x="10323081" y="94885"/>
            <a:ext cx="17934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050" b="1" dirty="0">
                <a:solidFill>
                  <a:srgbClr val="007FB5"/>
                </a:solidFill>
              </a:rPr>
              <a:t>DIRECCIÓN REGIONAL</a:t>
            </a:r>
          </a:p>
          <a:p>
            <a:pPr algn="ctr"/>
            <a:r>
              <a:rPr lang="es-PE" sz="1050" b="1" dirty="0">
                <a:solidFill>
                  <a:srgbClr val="007FB5"/>
                </a:solidFill>
              </a:rPr>
              <a:t> DE EDUCACIÓN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E194A68-8F32-4C3E-B0D4-4422815DBD1C}"/>
              </a:ext>
            </a:extLst>
          </p:cNvPr>
          <p:cNvSpPr/>
          <p:nvPr/>
        </p:nvSpPr>
        <p:spPr>
          <a:xfrm>
            <a:off x="741679" y="295394"/>
            <a:ext cx="9983393" cy="43088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s-ES_tradnl" sz="2200" b="1" dirty="0" smtClean="0">
                <a:solidFill>
                  <a:schemeClr val="bg1"/>
                </a:solidFill>
                <a:cs typeface="Arial" charset="0"/>
              </a:rPr>
              <a:t>3.2. EVOLUCIÓN DE PARTICIPACIÓN DE DOCENTES EAC- EBR</a:t>
            </a:r>
            <a:endParaRPr lang="es-PE" sz="22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497A49D-E401-4462-A94D-A8F0A0C3F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873" y="926790"/>
            <a:ext cx="9670974" cy="543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D99993DC-CF7E-45C7-8FF3-104AE8850B5B}"/>
              </a:ext>
            </a:extLst>
          </p:cNvPr>
          <p:cNvSpPr/>
          <p:nvPr/>
        </p:nvSpPr>
        <p:spPr>
          <a:xfrm>
            <a:off x="10153391" y="1511533"/>
            <a:ext cx="1554703" cy="15748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/>
              <a:t>93%</a:t>
            </a:r>
            <a:endParaRPr lang="es-PE" sz="3600" dirty="0"/>
          </a:p>
        </p:txBody>
      </p:sp>
    </p:spTree>
    <p:extLst>
      <p:ext uri="{BB962C8B-B14F-4D97-AF65-F5344CB8AC3E}">
        <p14:creationId xmlns:p14="http://schemas.microsoft.com/office/powerpoint/2010/main" val="3220628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771"/>
            <a:ext cx="12212748" cy="639622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019" y="2017790"/>
            <a:ext cx="907559" cy="68969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 rot="5400000">
            <a:off x="11690047" y="6065016"/>
            <a:ext cx="689688" cy="314217"/>
          </a:xfrm>
          <a:prstGeom prst="rect">
            <a:avLst/>
          </a:prstGeom>
          <a:solidFill>
            <a:srgbClr val="007F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CuadroTexto 4"/>
          <p:cNvSpPr txBox="1"/>
          <p:nvPr/>
        </p:nvSpPr>
        <p:spPr>
          <a:xfrm>
            <a:off x="789678" y="1507855"/>
            <a:ext cx="2092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>
                <a:solidFill>
                  <a:srgbClr val="007FB5"/>
                </a:solidFill>
              </a:rPr>
              <a:t>DIRECCIÓN REGIONAL</a:t>
            </a:r>
          </a:p>
          <a:p>
            <a:pPr algn="ctr"/>
            <a:r>
              <a:rPr lang="es-PE" sz="1200" b="1" dirty="0">
                <a:solidFill>
                  <a:srgbClr val="007FB5"/>
                </a:solidFill>
              </a:rPr>
              <a:t> DE EDUCACIÓN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179E88C-BE2B-435E-9CF7-C0CECC9AF06C}"/>
              </a:ext>
            </a:extLst>
          </p:cNvPr>
          <p:cNvSpPr txBox="1"/>
          <p:nvPr/>
        </p:nvSpPr>
        <p:spPr>
          <a:xfrm>
            <a:off x="789678" y="3024354"/>
            <a:ext cx="103427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/>
              <a:t>Reportes semanales disponibles en el repositorio virtual Escuela-DECO Cajamarca:  </a:t>
            </a:r>
            <a:r>
              <a:rPr lang="es-PE" sz="3200" dirty="0">
                <a:hlinkClick r:id="rId4"/>
              </a:rPr>
              <a:t>https://bit.ly/aecdrecaj1</a:t>
            </a:r>
            <a:r>
              <a:rPr lang="es-PE" sz="3200" dirty="0"/>
              <a:t> </a:t>
            </a:r>
            <a:endParaRPr lang="es-MX" sz="3200" b="1" dirty="0"/>
          </a:p>
          <a:p>
            <a:endParaRPr lang="es-MX" sz="3200" b="1" dirty="0"/>
          </a:p>
          <a:p>
            <a:endParaRPr lang="es-PE" sz="32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179E88C-BE2B-435E-9CF7-C0CECC9AF06C}"/>
              </a:ext>
            </a:extLst>
          </p:cNvPr>
          <p:cNvSpPr txBox="1"/>
          <p:nvPr/>
        </p:nvSpPr>
        <p:spPr>
          <a:xfrm>
            <a:off x="9635586" y="5066979"/>
            <a:ext cx="11140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sz="2400" b="1" dirty="0"/>
          </a:p>
          <a:p>
            <a:r>
              <a:rPr lang="es-MX" sz="2400" b="1" dirty="0"/>
              <a:t>Gracias</a:t>
            </a:r>
          </a:p>
          <a:p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533791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537" y="519576"/>
            <a:ext cx="907557" cy="689689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 rot="5400000">
            <a:off x="11690049" y="707312"/>
            <a:ext cx="689688" cy="314217"/>
          </a:xfrm>
          <a:prstGeom prst="rect">
            <a:avLst/>
          </a:prstGeom>
          <a:solidFill>
            <a:srgbClr val="007F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CuadroTexto 5"/>
          <p:cNvSpPr txBox="1"/>
          <p:nvPr/>
        </p:nvSpPr>
        <p:spPr>
          <a:xfrm>
            <a:off x="10323081" y="94885"/>
            <a:ext cx="17934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050" b="1" dirty="0">
                <a:solidFill>
                  <a:srgbClr val="007FB5"/>
                </a:solidFill>
              </a:rPr>
              <a:t>DIRECCIÓN REGIONAL</a:t>
            </a:r>
          </a:p>
          <a:p>
            <a:pPr algn="ctr"/>
            <a:r>
              <a:rPr lang="es-PE" sz="1050" b="1" dirty="0">
                <a:solidFill>
                  <a:srgbClr val="007FB5"/>
                </a:solidFill>
              </a:rPr>
              <a:t> DE EDUCACIÓN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E508F2A-4CAA-4C7D-B7A1-B8B4ECEA36E7}"/>
              </a:ext>
            </a:extLst>
          </p:cNvPr>
          <p:cNvSpPr/>
          <p:nvPr/>
        </p:nvSpPr>
        <p:spPr>
          <a:xfrm>
            <a:off x="2438399" y="1891966"/>
            <a:ext cx="7026823" cy="3170099"/>
          </a:xfrm>
          <a:prstGeom prst="rect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s-ES_tradnl" sz="4000" b="1" dirty="0">
                <a:solidFill>
                  <a:schemeClr val="bg1"/>
                </a:solidFill>
                <a:cs typeface="Arial" charset="0"/>
              </a:rPr>
              <a:t>I. </a:t>
            </a:r>
          </a:p>
          <a:p>
            <a:pPr algn="ctr"/>
            <a:r>
              <a:rPr lang="es-ES_tradnl" sz="4000" b="1" dirty="0">
                <a:solidFill>
                  <a:schemeClr val="bg1"/>
                </a:solidFill>
                <a:cs typeface="Arial" charset="0"/>
              </a:rPr>
              <a:t>IIEE PÚBLICAS QUE REPORTARON PARTICIPACIÓN EN LA ESTRATEGIA “APRENDO EN CASA”</a:t>
            </a:r>
            <a:endParaRPr lang="es-PE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051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537" y="519576"/>
            <a:ext cx="907557" cy="689689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 rot="5400000">
            <a:off x="11690049" y="707312"/>
            <a:ext cx="689688" cy="314217"/>
          </a:xfrm>
          <a:prstGeom prst="rect">
            <a:avLst/>
          </a:prstGeom>
          <a:solidFill>
            <a:srgbClr val="007F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CuadroTexto 5"/>
          <p:cNvSpPr txBox="1"/>
          <p:nvPr/>
        </p:nvSpPr>
        <p:spPr>
          <a:xfrm>
            <a:off x="10323081" y="94885"/>
            <a:ext cx="17934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050" b="1" dirty="0">
                <a:solidFill>
                  <a:srgbClr val="007FB5"/>
                </a:solidFill>
              </a:rPr>
              <a:t>DIRECCIÓN REGIONAL</a:t>
            </a:r>
          </a:p>
          <a:p>
            <a:pPr algn="ctr"/>
            <a:r>
              <a:rPr lang="es-PE" sz="1050" b="1" dirty="0">
                <a:solidFill>
                  <a:srgbClr val="007FB5"/>
                </a:solidFill>
              </a:rPr>
              <a:t> DE EDUCACIÓN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E508F2A-4CAA-4C7D-B7A1-B8B4ECEA36E7}"/>
              </a:ext>
            </a:extLst>
          </p:cNvPr>
          <p:cNvSpPr/>
          <p:nvPr/>
        </p:nvSpPr>
        <p:spPr>
          <a:xfrm>
            <a:off x="329493" y="141051"/>
            <a:ext cx="10173360" cy="76944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s-ES_tradnl" sz="2200" b="1" dirty="0">
                <a:solidFill>
                  <a:schemeClr val="bg1"/>
                </a:solidFill>
                <a:cs typeface="Arial" charset="0"/>
              </a:rPr>
              <a:t>1.1. IIEE PÚBLICAS QUE REPORTAN POR TIPO DE SERVICIO,  SEGÚN ÁREA RURAL Y URBANA</a:t>
            </a:r>
            <a:endParaRPr lang="es-PE" sz="2200" dirty="0">
              <a:solidFill>
                <a:schemeClr val="bg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17A50DF-C71E-40AE-8570-9AB277C705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3178"/>
          <a:stretch/>
        </p:blipFill>
        <p:spPr>
          <a:xfrm>
            <a:off x="952961" y="1240721"/>
            <a:ext cx="10755133" cy="2770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B35C6A0-46DD-445D-91B4-260A9EAD35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368" r="13349" b="9061"/>
          <a:stretch/>
        </p:blipFill>
        <p:spPr>
          <a:xfrm>
            <a:off x="1151510" y="4355700"/>
            <a:ext cx="3153776" cy="182387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9C29907-C820-4D3A-832B-00BB5C35DD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131" r="13349" b="10735"/>
          <a:stretch/>
        </p:blipFill>
        <p:spPr>
          <a:xfrm>
            <a:off x="4732939" y="4340952"/>
            <a:ext cx="3153777" cy="171081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F8D11FC-32F6-4FA6-A39A-99FDC04F661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3239" r="13349" b="9628"/>
          <a:stretch/>
        </p:blipFill>
        <p:spPr>
          <a:xfrm>
            <a:off x="8314369" y="4340951"/>
            <a:ext cx="3153776" cy="1710814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5F3F034B-67A1-4C90-827E-969A8CC6CD36}"/>
              </a:ext>
            </a:extLst>
          </p:cNvPr>
          <p:cNvSpPr txBox="1"/>
          <p:nvPr/>
        </p:nvSpPr>
        <p:spPr>
          <a:xfrm>
            <a:off x="1372736" y="6153815"/>
            <a:ext cx="3153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5115 rurales, 1349 urbanas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D3D3402-F507-4FE2-AD1F-D2DE79E754F7}"/>
              </a:ext>
            </a:extLst>
          </p:cNvPr>
          <p:cNvSpPr txBox="1"/>
          <p:nvPr/>
        </p:nvSpPr>
        <p:spPr>
          <a:xfrm>
            <a:off x="5416173" y="6312310"/>
            <a:ext cx="2036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1 rural, 24 urbanas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2CE98C9-0FB7-47FF-A897-F5C0D9317905}"/>
              </a:ext>
            </a:extLst>
          </p:cNvPr>
          <p:cNvSpPr txBox="1"/>
          <p:nvPr/>
        </p:nvSpPr>
        <p:spPr>
          <a:xfrm>
            <a:off x="8746193" y="6312310"/>
            <a:ext cx="3153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Todas en zona urbana</a:t>
            </a:r>
          </a:p>
        </p:txBody>
      </p:sp>
    </p:spTree>
    <p:extLst>
      <p:ext uri="{BB962C8B-B14F-4D97-AF65-F5344CB8AC3E}">
        <p14:creationId xmlns:p14="http://schemas.microsoft.com/office/powerpoint/2010/main" val="3224965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28512EF-2766-4C21-BDFE-754FB999E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537" y="519576"/>
            <a:ext cx="907557" cy="68968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E09CFA3-BA0A-4345-8B96-D2653B43A250}"/>
              </a:ext>
            </a:extLst>
          </p:cNvPr>
          <p:cNvSpPr/>
          <p:nvPr/>
        </p:nvSpPr>
        <p:spPr>
          <a:xfrm rot="5400000">
            <a:off x="11690049" y="707312"/>
            <a:ext cx="689688" cy="314217"/>
          </a:xfrm>
          <a:prstGeom prst="rect">
            <a:avLst/>
          </a:prstGeom>
          <a:solidFill>
            <a:srgbClr val="007F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1C641BB-F3E5-4F19-AFC0-C0FE668D419B}"/>
              </a:ext>
            </a:extLst>
          </p:cNvPr>
          <p:cNvSpPr txBox="1"/>
          <p:nvPr/>
        </p:nvSpPr>
        <p:spPr>
          <a:xfrm>
            <a:off x="10323081" y="94885"/>
            <a:ext cx="17934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50" b="1" i="0" u="none" strike="noStrike" kern="1200" cap="none" spc="0" normalizeH="0" baseline="0" noProof="0" dirty="0">
                <a:ln>
                  <a:noFill/>
                </a:ln>
                <a:solidFill>
                  <a:srgbClr val="007FB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DIRECCIÓN REGIONAL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50" b="1" i="0" u="none" strike="noStrike" kern="1200" cap="none" spc="0" normalizeH="0" baseline="0" noProof="0" dirty="0">
                <a:ln>
                  <a:noFill/>
                </a:ln>
                <a:solidFill>
                  <a:srgbClr val="007FB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EDUCACIÓN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370D6D6-F8E1-4D28-88B8-2B5072E85EC1}"/>
              </a:ext>
            </a:extLst>
          </p:cNvPr>
          <p:cNvSpPr/>
          <p:nvPr/>
        </p:nvSpPr>
        <p:spPr>
          <a:xfrm>
            <a:off x="2403835" y="363639"/>
            <a:ext cx="699546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noProof="0" dirty="0">
                <a:solidFill>
                  <a:schemeClr val="bg1"/>
                </a:solidFill>
                <a:latin typeface="Calibri" panose="020F0502020204030204"/>
                <a:cs typeface="Arial" charset="0"/>
              </a:rPr>
              <a:t>1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.2. IIEE DE EBR QUE REPORTAN POR PROVINCIA </a:t>
            </a: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8" name="Flecha: a la izquierda y arriba 17">
            <a:extLst>
              <a:ext uri="{FF2B5EF4-FFF2-40B4-BE49-F238E27FC236}">
                <a16:creationId xmlns:a16="http://schemas.microsoft.com/office/drawing/2014/main" id="{A0C94F99-044E-48E3-8825-28AC9398EEA2}"/>
              </a:ext>
            </a:extLst>
          </p:cNvPr>
          <p:cNvSpPr/>
          <p:nvPr/>
        </p:nvSpPr>
        <p:spPr>
          <a:xfrm rot="10800000">
            <a:off x="1097280" y="3115859"/>
            <a:ext cx="1706880" cy="1504322"/>
          </a:xfrm>
          <a:prstGeom prst="leftUp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539AAA03-A4C3-4D83-B39C-91761920C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616" y="1301356"/>
            <a:ext cx="7607114" cy="349890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0C9AC7A1-7581-429C-B160-A36AB1A59A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5034591"/>
            <a:ext cx="9974330" cy="142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14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5608DDF-9636-4C06-8F3A-D594E3034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537" y="519576"/>
            <a:ext cx="907557" cy="68968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C77FD4F-4BB1-44C4-97FC-F1CC8205AFA9}"/>
              </a:ext>
            </a:extLst>
          </p:cNvPr>
          <p:cNvSpPr/>
          <p:nvPr/>
        </p:nvSpPr>
        <p:spPr>
          <a:xfrm rot="5400000">
            <a:off x="11690049" y="707312"/>
            <a:ext cx="689688" cy="314217"/>
          </a:xfrm>
          <a:prstGeom prst="rect">
            <a:avLst/>
          </a:prstGeom>
          <a:solidFill>
            <a:srgbClr val="007F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B0FF1FC-A88C-4CF0-AC82-A78311453CFD}"/>
              </a:ext>
            </a:extLst>
          </p:cNvPr>
          <p:cNvSpPr txBox="1"/>
          <p:nvPr/>
        </p:nvSpPr>
        <p:spPr>
          <a:xfrm>
            <a:off x="10323081" y="94885"/>
            <a:ext cx="17934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50" b="1" i="0" u="none" strike="noStrike" kern="1200" cap="none" spc="0" normalizeH="0" baseline="0" noProof="0" dirty="0">
                <a:ln>
                  <a:noFill/>
                </a:ln>
                <a:solidFill>
                  <a:srgbClr val="007FB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DIRECCIÓN REGIONAL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50" b="1" i="0" u="none" strike="noStrike" kern="1200" cap="none" spc="0" normalizeH="0" baseline="0" noProof="0" dirty="0">
                <a:ln>
                  <a:noFill/>
                </a:ln>
                <a:solidFill>
                  <a:srgbClr val="007FB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EDUCACIÓN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E194A68-8F32-4C3E-B0D4-4422815DBD1C}"/>
              </a:ext>
            </a:extLst>
          </p:cNvPr>
          <p:cNvSpPr/>
          <p:nvPr/>
        </p:nvSpPr>
        <p:spPr>
          <a:xfrm>
            <a:off x="935209" y="320485"/>
            <a:ext cx="8804439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dirty="0">
                <a:solidFill>
                  <a:schemeClr val="bg1"/>
                </a:solidFill>
                <a:latin typeface="Calibri" panose="020F0502020204030204"/>
                <a:cs typeface="Arial" charset="0"/>
              </a:rPr>
              <a:t>1.3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. EVOLUCIÓN DE PARTICIPACIÓN DE INSTITUCIONES EDUCATIVAS </a:t>
            </a: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712DD1D-29EE-41A8-BBCA-6F9FE9699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672" y="987559"/>
            <a:ext cx="9142719" cy="5123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566EF964-DE4D-4BC5-AE30-7AA594B6AC7A}"/>
              </a:ext>
            </a:extLst>
          </p:cNvPr>
          <p:cNvSpPr/>
          <p:nvPr/>
        </p:nvSpPr>
        <p:spPr>
          <a:xfrm>
            <a:off x="9506245" y="1250753"/>
            <a:ext cx="1554703" cy="15748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89%</a:t>
            </a:r>
            <a:endParaRPr kumimoji="0" lang="es-PE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7485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537" y="519576"/>
            <a:ext cx="907557" cy="689689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 rot="5400000">
            <a:off x="11690049" y="707312"/>
            <a:ext cx="689688" cy="314217"/>
          </a:xfrm>
          <a:prstGeom prst="rect">
            <a:avLst/>
          </a:prstGeom>
          <a:solidFill>
            <a:srgbClr val="007F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CuadroTexto 5"/>
          <p:cNvSpPr txBox="1"/>
          <p:nvPr/>
        </p:nvSpPr>
        <p:spPr>
          <a:xfrm>
            <a:off x="10323081" y="94885"/>
            <a:ext cx="17934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050" b="1" dirty="0">
                <a:solidFill>
                  <a:srgbClr val="007FB5"/>
                </a:solidFill>
              </a:rPr>
              <a:t>DIRECCIÓN REGIONAL</a:t>
            </a:r>
          </a:p>
          <a:p>
            <a:pPr algn="ctr"/>
            <a:r>
              <a:rPr lang="es-PE" sz="1050" b="1" dirty="0">
                <a:solidFill>
                  <a:srgbClr val="007FB5"/>
                </a:solidFill>
              </a:rPr>
              <a:t> DE EDUCACIÓN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E508F2A-4CAA-4C7D-B7A1-B8B4ECEA36E7}"/>
              </a:ext>
            </a:extLst>
          </p:cNvPr>
          <p:cNvSpPr/>
          <p:nvPr/>
        </p:nvSpPr>
        <p:spPr>
          <a:xfrm>
            <a:off x="2438399" y="1891966"/>
            <a:ext cx="7026823" cy="3170099"/>
          </a:xfrm>
          <a:prstGeom prst="rect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s-ES_tradnl" sz="4000" b="1" dirty="0">
                <a:solidFill>
                  <a:schemeClr val="bg1"/>
                </a:solidFill>
                <a:cs typeface="Arial" charset="0"/>
              </a:rPr>
              <a:t>II. </a:t>
            </a:r>
          </a:p>
          <a:p>
            <a:pPr algn="ctr"/>
            <a:r>
              <a:rPr lang="es-ES_tradnl" sz="4000" b="1" dirty="0">
                <a:solidFill>
                  <a:schemeClr val="bg1"/>
                </a:solidFill>
                <a:cs typeface="Arial" charset="0"/>
              </a:rPr>
              <a:t>PARTICIPACIÓN DE ESTUDIANTES EN LA </a:t>
            </a:r>
            <a:r>
              <a:rPr lang="es-ES_tradnl" sz="4000" b="1" dirty="0" smtClean="0">
                <a:solidFill>
                  <a:schemeClr val="bg1"/>
                </a:solidFill>
                <a:cs typeface="Arial" charset="0"/>
              </a:rPr>
              <a:t>ESTRATEGIA</a:t>
            </a:r>
          </a:p>
          <a:p>
            <a:pPr algn="ctr"/>
            <a:r>
              <a:rPr lang="es-ES_tradnl" sz="40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s-ES_tradnl" sz="4000" b="1" dirty="0">
                <a:solidFill>
                  <a:schemeClr val="bg1"/>
                </a:solidFill>
                <a:cs typeface="Arial" charset="0"/>
              </a:rPr>
              <a:t>“APRENDO EN CASA”</a:t>
            </a:r>
            <a:endParaRPr lang="es-PE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905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DFB2167-B490-4F6D-B27C-8E181FAFE4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382" t="29973"/>
          <a:stretch/>
        </p:blipFill>
        <p:spPr>
          <a:xfrm>
            <a:off x="944097" y="1709933"/>
            <a:ext cx="6271332" cy="4692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DE2346C-C5AA-4C21-9E06-359438B26853}"/>
              </a:ext>
            </a:extLst>
          </p:cNvPr>
          <p:cNvSpPr/>
          <p:nvPr/>
        </p:nvSpPr>
        <p:spPr>
          <a:xfrm>
            <a:off x="1050072" y="5871895"/>
            <a:ext cx="3271520" cy="2641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28512EF-2766-4C21-BDFE-754FB999E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537" y="519576"/>
            <a:ext cx="907557" cy="68968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E09CFA3-BA0A-4345-8B96-D2653B43A250}"/>
              </a:ext>
            </a:extLst>
          </p:cNvPr>
          <p:cNvSpPr/>
          <p:nvPr/>
        </p:nvSpPr>
        <p:spPr>
          <a:xfrm rot="5400000">
            <a:off x="11690049" y="707312"/>
            <a:ext cx="689688" cy="314217"/>
          </a:xfrm>
          <a:prstGeom prst="rect">
            <a:avLst/>
          </a:prstGeom>
          <a:solidFill>
            <a:srgbClr val="007F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1C641BB-F3E5-4F19-AFC0-C0FE668D419B}"/>
              </a:ext>
            </a:extLst>
          </p:cNvPr>
          <p:cNvSpPr txBox="1"/>
          <p:nvPr/>
        </p:nvSpPr>
        <p:spPr>
          <a:xfrm>
            <a:off x="10323081" y="94885"/>
            <a:ext cx="17934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050" b="1" dirty="0">
                <a:solidFill>
                  <a:srgbClr val="007FB5"/>
                </a:solidFill>
              </a:rPr>
              <a:t>DIRECCIÓN REGIONAL</a:t>
            </a:r>
          </a:p>
          <a:p>
            <a:pPr algn="ctr"/>
            <a:r>
              <a:rPr lang="es-PE" sz="1050" b="1" dirty="0">
                <a:solidFill>
                  <a:srgbClr val="007FB5"/>
                </a:solidFill>
              </a:rPr>
              <a:t> DE EDUCACIÓN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370D6D6-F8E1-4D28-88B8-2B5072E85EC1}"/>
              </a:ext>
            </a:extLst>
          </p:cNvPr>
          <p:cNvSpPr/>
          <p:nvPr/>
        </p:nvSpPr>
        <p:spPr>
          <a:xfrm>
            <a:off x="460136" y="245682"/>
            <a:ext cx="9704991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s-ES_tradnl" sz="2400" b="1" dirty="0">
                <a:solidFill>
                  <a:schemeClr val="bg1"/>
                </a:solidFill>
                <a:cs typeface="Arial" charset="0"/>
              </a:rPr>
              <a:t>2.1. PARTICIPACIÓN DE ESTUDIANTES  DE EDUCACIÓN BÁSICA REGULAR </a:t>
            </a:r>
            <a:endParaRPr lang="es-PE" sz="2400" dirty="0">
              <a:solidFill>
                <a:schemeClr val="bg1"/>
              </a:solidFill>
            </a:endParaRPr>
          </a:p>
        </p:txBody>
      </p:sp>
      <p:sp>
        <p:nvSpPr>
          <p:cNvPr id="2" name="Bocadillo: rectángulo con esquinas redondeadas 1">
            <a:extLst>
              <a:ext uri="{FF2B5EF4-FFF2-40B4-BE49-F238E27FC236}">
                <a16:creationId xmlns:a16="http://schemas.microsoft.com/office/drawing/2014/main" id="{A05EE4D3-FDAB-4093-B5BD-7648BEEC1233}"/>
              </a:ext>
            </a:extLst>
          </p:cNvPr>
          <p:cNvSpPr/>
          <p:nvPr/>
        </p:nvSpPr>
        <p:spPr>
          <a:xfrm>
            <a:off x="4722204" y="920117"/>
            <a:ext cx="1631909" cy="772160"/>
          </a:xfrm>
          <a:prstGeom prst="wedgeRoundRectCallout">
            <a:avLst>
              <a:gd name="adj1" fmla="val -19240"/>
              <a:gd name="adj2" fmla="val 84486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Del total de estudiantes reportados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0A4E8F5-413E-43F9-9463-3DFBDA95D58C}"/>
              </a:ext>
            </a:extLst>
          </p:cNvPr>
          <p:cNvSpPr txBox="1"/>
          <p:nvPr/>
        </p:nvSpPr>
        <p:spPr>
          <a:xfrm>
            <a:off x="247455" y="6478350"/>
            <a:ext cx="9222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/>
              <a:t>Nota: </a:t>
            </a:r>
            <a:r>
              <a:rPr lang="es-PE" dirty="0"/>
              <a:t>Los números reportados son de acuerdo al 89% de IIEE que han registrado su información.</a:t>
            </a:r>
          </a:p>
        </p:txBody>
      </p:sp>
      <p:sp>
        <p:nvSpPr>
          <p:cNvPr id="13" name="Bocadillo: rectángulo con esquinas redondeadas 12">
            <a:extLst>
              <a:ext uri="{FF2B5EF4-FFF2-40B4-BE49-F238E27FC236}">
                <a16:creationId xmlns:a16="http://schemas.microsoft.com/office/drawing/2014/main" id="{7AB236B8-5BCE-48AA-A132-EECED81CD1EA}"/>
              </a:ext>
            </a:extLst>
          </p:cNvPr>
          <p:cNvSpPr/>
          <p:nvPr/>
        </p:nvSpPr>
        <p:spPr>
          <a:xfrm>
            <a:off x="944097" y="854025"/>
            <a:ext cx="1849046" cy="772160"/>
          </a:xfrm>
          <a:prstGeom prst="wedgeRoundRectCallout">
            <a:avLst>
              <a:gd name="adj1" fmla="val 26618"/>
              <a:gd name="adj2" fmla="val 77556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Un estudiante puede acceder a varios medios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6E3C117-8658-4872-A6B5-123358789FD1}"/>
              </a:ext>
            </a:extLst>
          </p:cNvPr>
          <p:cNvSpPr txBox="1"/>
          <p:nvPr/>
        </p:nvSpPr>
        <p:spPr>
          <a:xfrm>
            <a:off x="4858942" y="3008073"/>
            <a:ext cx="2187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PE" sz="1600" dirty="0"/>
              <a:t>9.2 % </a:t>
            </a:r>
          </a:p>
          <a:p>
            <a:pPr algn="r"/>
            <a:r>
              <a:rPr lang="es-PE" sz="1600" dirty="0"/>
              <a:t>del total de estudiantes 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9F9D8EC1-367A-433D-87F3-832F2C3C3D48}"/>
              </a:ext>
            </a:extLst>
          </p:cNvPr>
          <p:cNvSpPr/>
          <p:nvPr/>
        </p:nvSpPr>
        <p:spPr>
          <a:xfrm>
            <a:off x="8582892" y="1679616"/>
            <a:ext cx="2671423" cy="17316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Estudiantes de IIEE que</a:t>
            </a:r>
          </a:p>
          <a:p>
            <a:pPr algn="ctr"/>
            <a:r>
              <a:rPr lang="es-PE" sz="1600" dirty="0"/>
              <a:t>no reportaron</a:t>
            </a:r>
          </a:p>
          <a:p>
            <a:pPr algn="ctr"/>
            <a:endParaRPr lang="es-PE" sz="1600" dirty="0"/>
          </a:p>
          <a:p>
            <a:pPr algn="ctr"/>
            <a:r>
              <a:rPr lang="es-PE" sz="2800" b="1" dirty="0"/>
              <a:t>29, 930</a:t>
            </a:r>
          </a:p>
          <a:p>
            <a:pPr algn="ctr"/>
            <a:endParaRPr lang="es-PE" sz="1400" dirty="0"/>
          </a:p>
          <a:p>
            <a:pPr algn="ctr"/>
            <a:r>
              <a:rPr lang="es-PE" sz="1600" dirty="0"/>
              <a:t>8.03%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D62B94A-3E00-446C-9B13-EBF90B194A0D}"/>
              </a:ext>
            </a:extLst>
          </p:cNvPr>
          <p:cNvSpPr txBox="1"/>
          <p:nvPr/>
        </p:nvSpPr>
        <p:spPr>
          <a:xfrm>
            <a:off x="5167675" y="5429451"/>
            <a:ext cx="1937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PE" sz="1600" dirty="0"/>
              <a:t>90.02 % </a:t>
            </a:r>
          </a:p>
          <a:p>
            <a:pPr algn="r"/>
            <a:r>
              <a:rPr lang="es-PE" sz="1600" dirty="0"/>
              <a:t>del total de docentes</a:t>
            </a:r>
          </a:p>
        </p:txBody>
      </p:sp>
    </p:spTree>
    <p:extLst>
      <p:ext uri="{BB962C8B-B14F-4D97-AF65-F5344CB8AC3E}">
        <p14:creationId xmlns:p14="http://schemas.microsoft.com/office/powerpoint/2010/main" val="3171247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28512EF-2766-4C21-BDFE-754FB999E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537" y="519576"/>
            <a:ext cx="907557" cy="68968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E09CFA3-BA0A-4345-8B96-D2653B43A250}"/>
              </a:ext>
            </a:extLst>
          </p:cNvPr>
          <p:cNvSpPr/>
          <p:nvPr/>
        </p:nvSpPr>
        <p:spPr>
          <a:xfrm rot="5400000">
            <a:off x="11690049" y="707312"/>
            <a:ext cx="689688" cy="314217"/>
          </a:xfrm>
          <a:prstGeom prst="rect">
            <a:avLst/>
          </a:prstGeom>
          <a:solidFill>
            <a:srgbClr val="007F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1C641BB-F3E5-4F19-AFC0-C0FE668D419B}"/>
              </a:ext>
            </a:extLst>
          </p:cNvPr>
          <p:cNvSpPr txBox="1"/>
          <p:nvPr/>
        </p:nvSpPr>
        <p:spPr>
          <a:xfrm>
            <a:off x="10323081" y="94885"/>
            <a:ext cx="17934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050" b="1" dirty="0">
                <a:solidFill>
                  <a:srgbClr val="007FB5"/>
                </a:solidFill>
              </a:rPr>
              <a:t>DIRECCIÓN REGIONAL</a:t>
            </a:r>
          </a:p>
          <a:p>
            <a:pPr algn="ctr"/>
            <a:r>
              <a:rPr lang="es-PE" sz="1050" b="1" dirty="0">
                <a:solidFill>
                  <a:srgbClr val="007FB5"/>
                </a:solidFill>
              </a:rPr>
              <a:t> DE EDUCACIÓN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370D6D6-F8E1-4D28-88B8-2B5072E85EC1}"/>
              </a:ext>
            </a:extLst>
          </p:cNvPr>
          <p:cNvSpPr/>
          <p:nvPr/>
        </p:nvSpPr>
        <p:spPr>
          <a:xfrm>
            <a:off x="1193427" y="386345"/>
            <a:ext cx="8195505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cs typeface="Arial" charset="0"/>
              </a:rPr>
              <a:t>2.2. PARTICIPACIÓN DE ESTUDIANTES DE EBR POR PROVINCIA </a:t>
            </a:r>
            <a:endParaRPr lang="es-PE" sz="2400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7C6FBCD-676F-4043-81CE-0B37299F4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54" y="1387546"/>
            <a:ext cx="11240430" cy="441338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AABD445-5769-421F-8C3D-20DB9DDC51AB}"/>
              </a:ext>
            </a:extLst>
          </p:cNvPr>
          <p:cNvSpPr txBox="1"/>
          <p:nvPr/>
        </p:nvSpPr>
        <p:spPr>
          <a:xfrm>
            <a:off x="552255" y="5962896"/>
            <a:ext cx="9477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/>
              <a:t>Nota: </a:t>
            </a:r>
            <a:r>
              <a:rPr lang="es-PE" dirty="0"/>
              <a:t>Los números reportados son de acuerdo al 89% de IIEE que han registrado su información. </a:t>
            </a:r>
          </a:p>
        </p:txBody>
      </p:sp>
    </p:spTree>
    <p:extLst>
      <p:ext uri="{BB962C8B-B14F-4D97-AF65-F5344CB8AC3E}">
        <p14:creationId xmlns:p14="http://schemas.microsoft.com/office/powerpoint/2010/main" val="2392460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31394E7-5A45-426E-B256-9E46C97B42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374" t="30083"/>
          <a:stretch/>
        </p:blipFill>
        <p:spPr>
          <a:xfrm>
            <a:off x="1059454" y="1802199"/>
            <a:ext cx="6538067" cy="4528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E94EDFC0-D322-4A45-BBAD-BF9FAB998CCC}"/>
              </a:ext>
            </a:extLst>
          </p:cNvPr>
          <p:cNvSpPr/>
          <p:nvPr/>
        </p:nvSpPr>
        <p:spPr>
          <a:xfrm>
            <a:off x="1193427" y="5739416"/>
            <a:ext cx="3159760" cy="2641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61E2404-AA54-422F-B011-418EC62D6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537" y="519576"/>
            <a:ext cx="907557" cy="689689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55ADA5A7-1B13-4ACA-A491-569B463B0049}"/>
              </a:ext>
            </a:extLst>
          </p:cNvPr>
          <p:cNvSpPr/>
          <p:nvPr/>
        </p:nvSpPr>
        <p:spPr>
          <a:xfrm rot="5400000">
            <a:off x="11690049" y="707312"/>
            <a:ext cx="689688" cy="314217"/>
          </a:xfrm>
          <a:prstGeom prst="rect">
            <a:avLst/>
          </a:prstGeom>
          <a:solidFill>
            <a:srgbClr val="007F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773DB2A-97B8-4662-B2CF-5D8DEBD811DF}"/>
              </a:ext>
            </a:extLst>
          </p:cNvPr>
          <p:cNvSpPr txBox="1"/>
          <p:nvPr/>
        </p:nvSpPr>
        <p:spPr>
          <a:xfrm>
            <a:off x="10323081" y="94885"/>
            <a:ext cx="17934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050" b="1" dirty="0">
                <a:solidFill>
                  <a:srgbClr val="007FB5"/>
                </a:solidFill>
              </a:rPr>
              <a:t>DIRECCIÓN REGIONAL</a:t>
            </a:r>
          </a:p>
          <a:p>
            <a:pPr algn="ctr"/>
            <a:r>
              <a:rPr lang="es-PE" sz="1050" b="1" dirty="0">
                <a:solidFill>
                  <a:srgbClr val="007FB5"/>
                </a:solidFill>
              </a:rPr>
              <a:t> DE EDUCACIÓN</a:t>
            </a:r>
          </a:p>
        </p:txBody>
      </p:sp>
      <p:sp>
        <p:nvSpPr>
          <p:cNvPr id="10" name="Bocadillo: rectángulo con esquinas redondeadas 9">
            <a:extLst>
              <a:ext uri="{FF2B5EF4-FFF2-40B4-BE49-F238E27FC236}">
                <a16:creationId xmlns:a16="http://schemas.microsoft.com/office/drawing/2014/main" id="{1B3701F1-2AF6-4DAF-8058-F2B9489AA2BD}"/>
              </a:ext>
            </a:extLst>
          </p:cNvPr>
          <p:cNvSpPr/>
          <p:nvPr/>
        </p:nvSpPr>
        <p:spPr>
          <a:xfrm>
            <a:off x="4464091" y="931628"/>
            <a:ext cx="2043389" cy="772160"/>
          </a:xfrm>
          <a:prstGeom prst="wedgeRoundRectCallout">
            <a:avLst>
              <a:gd name="adj1" fmla="val 23973"/>
              <a:gd name="adj2" fmla="val 72687"/>
              <a:gd name="adj3" fmla="val 16667"/>
            </a:avLst>
          </a:prstGeom>
          <a:solidFill>
            <a:srgbClr val="007FB5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/>
              <a:t>Del total de estudiantes reportados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370D6D6-F8E1-4D28-88B8-2B5072E85EC1}"/>
              </a:ext>
            </a:extLst>
          </p:cNvPr>
          <p:cNvSpPr/>
          <p:nvPr/>
        </p:nvSpPr>
        <p:spPr>
          <a:xfrm>
            <a:off x="1193427" y="386345"/>
            <a:ext cx="9054191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cs typeface="Arial" charset="0"/>
              </a:rPr>
              <a:t>2.3. PARTICIPACIÓN DE ESTUDIANTES DE EBE, SEGÚN CANAL </a:t>
            </a:r>
            <a:endParaRPr lang="es-PE" sz="2400" dirty="0">
              <a:solidFill>
                <a:schemeClr val="bg1"/>
              </a:solidFill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87817B43-5E09-4AB4-A20D-F68918FC99A8}"/>
              </a:ext>
            </a:extLst>
          </p:cNvPr>
          <p:cNvSpPr/>
          <p:nvPr/>
        </p:nvSpPr>
        <p:spPr>
          <a:xfrm>
            <a:off x="7950964" y="1802199"/>
            <a:ext cx="2671423" cy="173165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/>
              <a:t>Estudiantes de IIEE que</a:t>
            </a:r>
          </a:p>
          <a:p>
            <a:pPr algn="ctr"/>
            <a:r>
              <a:rPr lang="es-PE" sz="2000" b="1" dirty="0"/>
              <a:t>no reportaron</a:t>
            </a:r>
          </a:p>
          <a:p>
            <a:pPr algn="ctr"/>
            <a:r>
              <a:rPr lang="es-PE" sz="2000" b="1" dirty="0" smtClean="0"/>
              <a:t>110</a:t>
            </a:r>
            <a:endParaRPr lang="es-PE" sz="2000" b="1" dirty="0"/>
          </a:p>
          <a:p>
            <a:pPr algn="ctr"/>
            <a:r>
              <a:rPr lang="es-PE" sz="2000" b="1" dirty="0" smtClean="0"/>
              <a:t>27.64</a:t>
            </a:r>
            <a:r>
              <a:rPr lang="es-PE" sz="2000" b="1" dirty="0"/>
              <a:t>%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C2EA958-121E-461F-A02D-FF50E6D51A6F}"/>
              </a:ext>
            </a:extLst>
          </p:cNvPr>
          <p:cNvSpPr txBox="1"/>
          <p:nvPr/>
        </p:nvSpPr>
        <p:spPr>
          <a:xfrm>
            <a:off x="5227652" y="3062338"/>
            <a:ext cx="2187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PE" sz="1600" dirty="0"/>
              <a:t>15.08 % </a:t>
            </a:r>
          </a:p>
          <a:p>
            <a:pPr algn="r"/>
            <a:r>
              <a:rPr lang="es-PE" sz="1600" dirty="0"/>
              <a:t>del total de estudiantes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6AA5842-7CF7-43E3-ADF5-ED43875CCD91}"/>
              </a:ext>
            </a:extLst>
          </p:cNvPr>
          <p:cNvSpPr txBox="1"/>
          <p:nvPr/>
        </p:nvSpPr>
        <p:spPr>
          <a:xfrm>
            <a:off x="5006466" y="5447028"/>
            <a:ext cx="1937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86.51 % </a:t>
            </a:r>
          </a:p>
          <a:p>
            <a:r>
              <a:rPr lang="es-PE" sz="1600" dirty="0"/>
              <a:t>del total de docentes</a:t>
            </a:r>
          </a:p>
        </p:txBody>
      </p:sp>
    </p:spTree>
    <p:extLst>
      <p:ext uri="{BB962C8B-B14F-4D97-AF65-F5344CB8AC3E}">
        <p14:creationId xmlns:p14="http://schemas.microsoft.com/office/powerpoint/2010/main" val="7209661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