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15"/>
  </p:notesMasterIdLst>
  <p:sldIdLst>
    <p:sldId id="256" r:id="rId6"/>
    <p:sldId id="262" r:id="rId7"/>
    <p:sldId id="259" r:id="rId8"/>
    <p:sldId id="274" r:id="rId9"/>
    <p:sldId id="276" r:id="rId10"/>
    <p:sldId id="278" r:id="rId11"/>
    <p:sldId id="279" r:id="rId12"/>
    <p:sldId id="277" r:id="rId13"/>
    <p:sldId id="281" r:id="rId14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3E5"/>
    <a:srgbClr val="007FB5"/>
    <a:srgbClr val="DC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31"/>
    <p:restoredTop sz="95775"/>
  </p:normalViewPr>
  <p:slideViewPr>
    <p:cSldViewPr snapToGrid="0" snapToObjects="1">
      <p:cViewPr varScale="1">
        <p:scale>
          <a:sx n="96" d="100"/>
          <a:sy n="96" d="100"/>
        </p:scale>
        <p:origin x="5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8692CF-5E58-4852-BC66-99B3D61BBC0F}" type="doc">
      <dgm:prSet loTypeId="urn:microsoft.com/office/officeart/2005/8/layout/radial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443F15EF-CB8B-441A-B556-3BECF7A3FF6C}">
      <dgm:prSet phldrT="[Texto]" custT="1"/>
      <dgm:spPr/>
      <dgm:t>
        <a:bodyPr/>
        <a:lstStyle/>
        <a:p>
          <a:r>
            <a:rPr lang="es-ES" sz="1200" b="1" dirty="0" smtClean="0">
              <a:solidFill>
                <a:schemeClr val="tx1"/>
              </a:solidFill>
            </a:rPr>
            <a:t>Propósito: </a:t>
          </a:r>
          <a:r>
            <a:rPr lang="es-ES" sz="1200" dirty="0" smtClean="0">
              <a:solidFill>
                <a:schemeClr val="tx1"/>
              </a:solidFill>
            </a:rPr>
            <a:t>Gestión Educativa con enfoque de desarrollo humano, capitaliza el talento humano y la potencialidades locales en colaboración público privado para alcanzar mejores resultados educativos, expresados en el bien ser, convivir, hacer y trascender</a:t>
          </a:r>
          <a:endParaRPr lang="es-ES" sz="1200" dirty="0">
            <a:solidFill>
              <a:schemeClr val="tx1"/>
            </a:solidFill>
          </a:endParaRPr>
        </a:p>
      </dgm:t>
    </dgm:pt>
    <dgm:pt modelId="{70F28A7E-C98E-4FEB-9ACD-5EC8379A3EDD}" type="parTrans" cxnId="{CCE9D073-DA19-4815-9B7D-A4BD3096E118}">
      <dgm:prSet/>
      <dgm:spPr/>
      <dgm:t>
        <a:bodyPr/>
        <a:lstStyle/>
        <a:p>
          <a:endParaRPr lang="es-ES"/>
        </a:p>
      </dgm:t>
    </dgm:pt>
    <dgm:pt modelId="{DC2D7BD6-27BE-4BF6-8565-0E9A4ED8D062}" type="sibTrans" cxnId="{CCE9D073-DA19-4815-9B7D-A4BD3096E118}">
      <dgm:prSet/>
      <dgm:spPr/>
      <dgm:t>
        <a:bodyPr/>
        <a:lstStyle/>
        <a:p>
          <a:endParaRPr lang="es-ES"/>
        </a:p>
      </dgm:t>
    </dgm:pt>
    <dgm:pt modelId="{155E798C-33ED-432E-8FBF-9C944D5ED778}">
      <dgm:prSet phldrT="[Texto]" custT="1"/>
      <dgm:spPr/>
      <dgm:t>
        <a:bodyPr/>
        <a:lstStyle/>
        <a:p>
          <a:r>
            <a:rPr lang="es-ES" sz="1200" dirty="0" smtClean="0">
              <a:solidFill>
                <a:schemeClr val="tx1"/>
              </a:solidFill>
            </a:rPr>
            <a:t>R1: La escuela, familia y comunidad da prioridad a la formación de sus ciudadanos en desempeños éticos, con compromiso sociales,  buenas relaciones interpersonales, constructores de su identidad, generando bien público , expresado en mejores condiciones de buen vivir.</a:t>
          </a:r>
          <a:endParaRPr lang="es-ES" sz="1200" dirty="0">
            <a:solidFill>
              <a:schemeClr val="tx1"/>
            </a:solidFill>
          </a:endParaRPr>
        </a:p>
      </dgm:t>
    </dgm:pt>
    <dgm:pt modelId="{BD6D2CF0-3CF7-44F5-8C68-8A12D5E8CC2C}" type="parTrans" cxnId="{9E86E90D-1738-46BC-A0C2-6708C38C6421}">
      <dgm:prSet/>
      <dgm:spPr/>
      <dgm:t>
        <a:bodyPr/>
        <a:lstStyle/>
        <a:p>
          <a:endParaRPr lang="es-ES"/>
        </a:p>
      </dgm:t>
    </dgm:pt>
    <dgm:pt modelId="{F09C0A25-0559-4163-B983-8DA2E1B935CD}" type="sibTrans" cxnId="{9E86E90D-1738-46BC-A0C2-6708C38C6421}">
      <dgm:prSet/>
      <dgm:spPr/>
      <dgm:t>
        <a:bodyPr/>
        <a:lstStyle/>
        <a:p>
          <a:endParaRPr lang="es-ES"/>
        </a:p>
      </dgm:t>
    </dgm:pt>
    <dgm:pt modelId="{C9C5D49A-7850-4DE0-92BC-C55A58659F33}">
      <dgm:prSet phldrT="[Texto]" custT="1"/>
      <dgm:spPr/>
      <dgm:t>
        <a:bodyPr/>
        <a:lstStyle/>
        <a:p>
          <a:r>
            <a:rPr lang="es-ES" sz="1200" dirty="0" smtClean="0">
              <a:solidFill>
                <a:schemeClr val="tx1"/>
              </a:solidFill>
            </a:rPr>
            <a:t>R2: La escuela, familia y comunidad, gestiona su desarrollo en colaboración, mejora su salud integral y sus practicas ambientales, disminuyendo los índices de anemia, desnutrición infantil y huella de carbono, construyendo una vida en equilibrio</a:t>
          </a:r>
          <a:endParaRPr lang="es-ES" sz="1200" dirty="0"/>
        </a:p>
      </dgm:t>
    </dgm:pt>
    <dgm:pt modelId="{B044888D-4155-421A-9ADC-8590EF15F563}" type="parTrans" cxnId="{33FD01A0-E0F3-4C75-81F4-1655B2EB3B91}">
      <dgm:prSet/>
      <dgm:spPr/>
      <dgm:t>
        <a:bodyPr/>
        <a:lstStyle/>
        <a:p>
          <a:endParaRPr lang="es-ES"/>
        </a:p>
      </dgm:t>
    </dgm:pt>
    <dgm:pt modelId="{73FAA445-44F7-4C5E-92D8-EC96FE7F1045}" type="sibTrans" cxnId="{33FD01A0-E0F3-4C75-81F4-1655B2EB3B91}">
      <dgm:prSet/>
      <dgm:spPr/>
      <dgm:t>
        <a:bodyPr/>
        <a:lstStyle/>
        <a:p>
          <a:endParaRPr lang="es-ES"/>
        </a:p>
      </dgm:t>
    </dgm:pt>
    <dgm:pt modelId="{82C2882C-B1CD-4C6B-8168-573653DE36C1}">
      <dgm:prSet phldrT="[Texto]" custT="1"/>
      <dgm:spPr/>
      <dgm:t>
        <a:bodyPr/>
        <a:lstStyle/>
        <a:p>
          <a:pPr algn="ctr"/>
          <a:r>
            <a:rPr lang="es-ES" sz="1200" b="0" dirty="0" smtClean="0">
              <a:solidFill>
                <a:schemeClr val="tx1"/>
              </a:solidFill>
            </a:rPr>
            <a:t>R4: Instancias descentralizadas , logran reorganizar sus estructuras coherentes con las demandas educativas en todas sus formas, respetuosas de los principios de participación, concertación, efectividad y transparencia, para una gestión de resultados que responde a prioridades de su territorio</a:t>
          </a:r>
          <a:endParaRPr lang="es-ES" sz="1200" b="0" dirty="0">
            <a:solidFill>
              <a:schemeClr val="tx1"/>
            </a:solidFill>
          </a:endParaRPr>
        </a:p>
      </dgm:t>
    </dgm:pt>
    <dgm:pt modelId="{C9B85280-A3B3-4AF2-BAEF-D44362AAC1AA}" type="sibTrans" cxnId="{80585E77-44BB-4ADF-AF60-1E669D3F6414}">
      <dgm:prSet/>
      <dgm:spPr/>
      <dgm:t>
        <a:bodyPr/>
        <a:lstStyle/>
        <a:p>
          <a:endParaRPr lang="es-ES"/>
        </a:p>
      </dgm:t>
    </dgm:pt>
    <dgm:pt modelId="{C6421ADD-FE1C-4AC2-A014-7133C59B0485}" type="parTrans" cxnId="{80585E77-44BB-4ADF-AF60-1E669D3F6414}">
      <dgm:prSet/>
      <dgm:spPr/>
      <dgm:t>
        <a:bodyPr/>
        <a:lstStyle/>
        <a:p>
          <a:endParaRPr lang="es-ES"/>
        </a:p>
      </dgm:t>
    </dgm:pt>
    <dgm:pt modelId="{3A4FF01D-21C3-47F2-8E6A-CCA79C7CD997}">
      <dgm:prSet phldrT="[Texto]" custT="1"/>
      <dgm:spPr/>
      <dgm:t>
        <a:bodyPr/>
        <a:lstStyle/>
        <a:p>
          <a:pPr algn="ctr"/>
          <a:r>
            <a:rPr lang="es-ES" sz="1200" dirty="0" smtClean="0">
              <a:solidFill>
                <a:schemeClr val="tx1"/>
              </a:solidFill>
            </a:rPr>
            <a:t>R3: Instancias educativas en colaboración intersectorial, interinstitucional y con la sociedad civil, priorizan la valoración del talento humano  y la riqueza local, mediante la investigación, innovación y tecnología; concretándose en proyectos sociales, productivos y emprendedores, con manejo del estado y la cultura del ahorro, como transversalidad en la educación.</a:t>
          </a:r>
          <a:endParaRPr lang="es-ES" sz="1200" dirty="0">
            <a:solidFill>
              <a:schemeClr val="tx1"/>
            </a:solidFill>
          </a:endParaRPr>
        </a:p>
      </dgm:t>
    </dgm:pt>
    <dgm:pt modelId="{33CF7CE0-18FE-4A9A-B0CC-22D9E09D96C1}" type="sibTrans" cxnId="{85D686C5-3D91-43D6-8F2F-66DFDABA9168}">
      <dgm:prSet/>
      <dgm:spPr/>
      <dgm:t>
        <a:bodyPr/>
        <a:lstStyle/>
        <a:p>
          <a:endParaRPr lang="es-ES"/>
        </a:p>
      </dgm:t>
    </dgm:pt>
    <dgm:pt modelId="{FE54FB29-72B7-40F6-812F-299D809A8ACC}" type="parTrans" cxnId="{85D686C5-3D91-43D6-8F2F-66DFDABA9168}">
      <dgm:prSet/>
      <dgm:spPr/>
      <dgm:t>
        <a:bodyPr/>
        <a:lstStyle/>
        <a:p>
          <a:endParaRPr lang="es-ES"/>
        </a:p>
      </dgm:t>
    </dgm:pt>
    <dgm:pt modelId="{BA985857-E811-49F2-A9B7-EEDE36292E89}" type="pres">
      <dgm:prSet presAssocID="{8A8692CF-5E58-4852-BC66-99B3D61BBC0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DFE06E0C-7787-42EE-BB36-746908E54231}" type="pres">
      <dgm:prSet presAssocID="{443F15EF-CB8B-441A-B556-3BECF7A3FF6C}" presName="centerShape" presStyleLbl="node0" presStyleIdx="0" presStyleCnt="1" custScaleX="186075" custScaleY="130742" custLinFactNeighborX="-1484" custLinFactNeighborY="-1899"/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7DE1C97B-3471-48DC-A13F-C17777D73BD2}" type="pres">
      <dgm:prSet presAssocID="{BD6D2CF0-3CF7-44F5-8C68-8A12D5E8CC2C}" presName="parTrans" presStyleLbl="sibTrans2D1" presStyleIdx="0" presStyleCnt="4" custAng="5272878" custFlipVert="1" custFlipHor="1" custScaleX="151469" custScaleY="63181"/>
      <dgm:spPr>
        <a:prstGeom prst="upArrow">
          <a:avLst/>
        </a:prstGeom>
      </dgm:spPr>
      <dgm:t>
        <a:bodyPr/>
        <a:lstStyle/>
        <a:p>
          <a:endParaRPr lang="es-PE"/>
        </a:p>
      </dgm:t>
    </dgm:pt>
    <dgm:pt modelId="{7A4360AF-7C6B-4607-BD17-63B2DB2D8D46}" type="pres">
      <dgm:prSet presAssocID="{BD6D2CF0-3CF7-44F5-8C68-8A12D5E8CC2C}" presName="connectorText" presStyleLbl="sibTrans2D1" presStyleIdx="0" presStyleCnt="4"/>
      <dgm:spPr/>
      <dgm:t>
        <a:bodyPr/>
        <a:lstStyle/>
        <a:p>
          <a:endParaRPr lang="es-PE"/>
        </a:p>
      </dgm:t>
    </dgm:pt>
    <dgm:pt modelId="{C010AAA1-5CA5-46FB-BA53-069A2243E197}" type="pres">
      <dgm:prSet presAssocID="{155E798C-33ED-432E-8FBF-9C944D5ED778}" presName="node" presStyleLbl="node1" presStyleIdx="0" presStyleCnt="4" custScaleX="159778" custRadScaleRad="100199" custRadScaleInc="751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s-ES"/>
        </a:p>
      </dgm:t>
    </dgm:pt>
    <dgm:pt modelId="{705F717A-86A4-4651-B7AD-A89B51C80015}" type="pres">
      <dgm:prSet presAssocID="{FE54FB29-72B7-40F6-812F-299D809A8ACC}" presName="parTrans" presStyleLbl="sibTrans2D1" presStyleIdx="1" presStyleCnt="4" custAng="10876221"/>
      <dgm:spPr/>
      <dgm:t>
        <a:bodyPr/>
        <a:lstStyle/>
        <a:p>
          <a:endParaRPr lang="es-PE"/>
        </a:p>
      </dgm:t>
    </dgm:pt>
    <dgm:pt modelId="{C835FE41-7CE4-4FE7-8E16-5BE751B4B34F}" type="pres">
      <dgm:prSet presAssocID="{FE54FB29-72B7-40F6-812F-299D809A8ACC}" presName="connectorText" presStyleLbl="sibTrans2D1" presStyleIdx="1" presStyleCnt="4"/>
      <dgm:spPr/>
      <dgm:t>
        <a:bodyPr/>
        <a:lstStyle/>
        <a:p>
          <a:endParaRPr lang="es-PE"/>
        </a:p>
      </dgm:t>
    </dgm:pt>
    <dgm:pt modelId="{DAEA0709-82CF-41FF-AAC5-B70E71DB545F}" type="pres">
      <dgm:prSet presAssocID="{3A4FF01D-21C3-47F2-8E6A-CCA79C7CD997}" presName="node" presStyleLbl="node1" presStyleIdx="1" presStyleCnt="4" custScaleX="155066" custScaleY="161214" custRadScaleRad="155731" custRadScaleInc="-282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9F8E1F50-2107-40E7-A176-E254DCAADCC2}" type="pres">
      <dgm:prSet presAssocID="{C6421ADD-FE1C-4AC2-A014-7133C59B0485}" presName="parTrans" presStyleLbl="sibTrans2D1" presStyleIdx="2" presStyleCnt="4" custAng="10904869" custScaleX="185971" custScaleY="63970"/>
      <dgm:spPr/>
      <dgm:t>
        <a:bodyPr/>
        <a:lstStyle/>
        <a:p>
          <a:endParaRPr lang="es-PE"/>
        </a:p>
      </dgm:t>
    </dgm:pt>
    <dgm:pt modelId="{95A11515-62AB-4A44-8385-6816B8F997E0}" type="pres">
      <dgm:prSet presAssocID="{C6421ADD-FE1C-4AC2-A014-7133C59B0485}" presName="connectorText" presStyleLbl="sibTrans2D1" presStyleIdx="2" presStyleCnt="4"/>
      <dgm:spPr/>
      <dgm:t>
        <a:bodyPr/>
        <a:lstStyle/>
        <a:p>
          <a:endParaRPr lang="es-PE"/>
        </a:p>
      </dgm:t>
    </dgm:pt>
    <dgm:pt modelId="{9BF7444A-F9D6-492C-9653-81950AF2964D}" type="pres">
      <dgm:prSet presAssocID="{82C2882C-B1CD-4C6B-8168-573653DE36C1}" presName="node" presStyleLbl="node1" presStyleIdx="2" presStyleCnt="4" custScaleX="154127" custScaleY="114124" custRadScaleRad="9346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ED5921B1-16EB-41F9-BF61-F5C016CE668B}" type="pres">
      <dgm:prSet presAssocID="{B044888D-4155-421A-9ADC-8590EF15F563}" presName="parTrans" presStyleLbl="sibTrans2D1" presStyleIdx="3" presStyleCnt="4"/>
      <dgm:spPr>
        <a:prstGeom prst="leftArrow">
          <a:avLst/>
        </a:prstGeom>
      </dgm:spPr>
      <dgm:t>
        <a:bodyPr/>
        <a:lstStyle/>
        <a:p>
          <a:endParaRPr lang="es-PE"/>
        </a:p>
      </dgm:t>
    </dgm:pt>
    <dgm:pt modelId="{1FE9C294-A9DF-4A65-9225-514637C21C7A}" type="pres">
      <dgm:prSet presAssocID="{B044888D-4155-421A-9ADC-8590EF15F563}" presName="connectorText" presStyleLbl="sibTrans2D1" presStyleIdx="3" presStyleCnt="4"/>
      <dgm:spPr/>
      <dgm:t>
        <a:bodyPr/>
        <a:lstStyle/>
        <a:p>
          <a:endParaRPr lang="es-PE"/>
        </a:p>
      </dgm:t>
    </dgm:pt>
    <dgm:pt modelId="{E2B69A19-1868-42B5-99C1-310576AA72A1}" type="pres">
      <dgm:prSet presAssocID="{C9C5D49A-7850-4DE0-92BC-C55A58659F33}" presName="node" presStyleLbl="node1" presStyleIdx="3" presStyleCnt="4" custScaleX="165964" custScaleY="129064" custRadScaleRad="153071" custRadScaleInc="-98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</dgm:ptLst>
  <dgm:cxnLst>
    <dgm:cxn modelId="{33FD01A0-E0F3-4C75-81F4-1655B2EB3B91}" srcId="{443F15EF-CB8B-441A-B556-3BECF7A3FF6C}" destId="{C9C5D49A-7850-4DE0-92BC-C55A58659F33}" srcOrd="3" destOrd="0" parTransId="{B044888D-4155-421A-9ADC-8590EF15F563}" sibTransId="{73FAA445-44F7-4C5E-92D8-EC96FE7F1045}"/>
    <dgm:cxn modelId="{484D62E8-0342-4CA9-ADB8-43F8959F362E}" type="presOf" srcId="{82C2882C-B1CD-4C6B-8168-573653DE36C1}" destId="{9BF7444A-F9D6-492C-9653-81950AF2964D}" srcOrd="0" destOrd="0" presId="urn:microsoft.com/office/officeart/2005/8/layout/radial5"/>
    <dgm:cxn modelId="{0FC5EE27-A12F-478A-BFBD-E32414625ECF}" type="presOf" srcId="{BD6D2CF0-3CF7-44F5-8C68-8A12D5E8CC2C}" destId="{7A4360AF-7C6B-4607-BD17-63B2DB2D8D46}" srcOrd="1" destOrd="0" presId="urn:microsoft.com/office/officeart/2005/8/layout/radial5"/>
    <dgm:cxn modelId="{0AD3074B-921E-48E8-8CB4-88AAB0B151A0}" type="presOf" srcId="{C9C5D49A-7850-4DE0-92BC-C55A58659F33}" destId="{E2B69A19-1868-42B5-99C1-310576AA72A1}" srcOrd="0" destOrd="0" presId="urn:microsoft.com/office/officeart/2005/8/layout/radial5"/>
    <dgm:cxn modelId="{80585E77-44BB-4ADF-AF60-1E669D3F6414}" srcId="{443F15EF-CB8B-441A-B556-3BECF7A3FF6C}" destId="{82C2882C-B1CD-4C6B-8168-573653DE36C1}" srcOrd="2" destOrd="0" parTransId="{C6421ADD-FE1C-4AC2-A014-7133C59B0485}" sibTransId="{C9B85280-A3B3-4AF2-BAEF-D44362AAC1AA}"/>
    <dgm:cxn modelId="{87A53E4B-398E-4FA6-94FE-97C4625C2A26}" type="presOf" srcId="{BD6D2CF0-3CF7-44F5-8C68-8A12D5E8CC2C}" destId="{7DE1C97B-3471-48DC-A13F-C17777D73BD2}" srcOrd="0" destOrd="0" presId="urn:microsoft.com/office/officeart/2005/8/layout/radial5"/>
    <dgm:cxn modelId="{9E86E90D-1738-46BC-A0C2-6708C38C6421}" srcId="{443F15EF-CB8B-441A-B556-3BECF7A3FF6C}" destId="{155E798C-33ED-432E-8FBF-9C944D5ED778}" srcOrd="0" destOrd="0" parTransId="{BD6D2CF0-3CF7-44F5-8C68-8A12D5E8CC2C}" sibTransId="{F09C0A25-0559-4163-B983-8DA2E1B935CD}"/>
    <dgm:cxn modelId="{96E2B8E6-2068-428B-B8D6-9EC5A7DBCE43}" type="presOf" srcId="{443F15EF-CB8B-441A-B556-3BECF7A3FF6C}" destId="{DFE06E0C-7787-42EE-BB36-746908E54231}" srcOrd="0" destOrd="0" presId="urn:microsoft.com/office/officeart/2005/8/layout/radial5"/>
    <dgm:cxn modelId="{1BC833F7-18A9-4E30-9980-703298D0E2FE}" type="presOf" srcId="{C6421ADD-FE1C-4AC2-A014-7133C59B0485}" destId="{95A11515-62AB-4A44-8385-6816B8F997E0}" srcOrd="1" destOrd="0" presId="urn:microsoft.com/office/officeart/2005/8/layout/radial5"/>
    <dgm:cxn modelId="{1102F1D7-A949-4201-ACF7-5EC143609A84}" type="presOf" srcId="{FE54FB29-72B7-40F6-812F-299D809A8ACC}" destId="{C835FE41-7CE4-4FE7-8E16-5BE751B4B34F}" srcOrd="1" destOrd="0" presId="urn:microsoft.com/office/officeart/2005/8/layout/radial5"/>
    <dgm:cxn modelId="{63A42D3D-1D27-45C7-BF4D-460BBFF3EF7F}" type="presOf" srcId="{8A8692CF-5E58-4852-BC66-99B3D61BBC0F}" destId="{BA985857-E811-49F2-A9B7-EEDE36292E89}" srcOrd="0" destOrd="0" presId="urn:microsoft.com/office/officeart/2005/8/layout/radial5"/>
    <dgm:cxn modelId="{7EB804DA-94D1-4E1E-BD0C-B667AFAC0D7A}" type="presOf" srcId="{FE54FB29-72B7-40F6-812F-299D809A8ACC}" destId="{705F717A-86A4-4651-B7AD-A89B51C80015}" srcOrd="0" destOrd="0" presId="urn:microsoft.com/office/officeart/2005/8/layout/radial5"/>
    <dgm:cxn modelId="{E660A3DD-40F5-4EAB-8300-0DF5EBC23FAA}" type="presOf" srcId="{C6421ADD-FE1C-4AC2-A014-7133C59B0485}" destId="{9F8E1F50-2107-40E7-A176-E254DCAADCC2}" srcOrd="0" destOrd="0" presId="urn:microsoft.com/office/officeart/2005/8/layout/radial5"/>
    <dgm:cxn modelId="{85D686C5-3D91-43D6-8F2F-66DFDABA9168}" srcId="{443F15EF-CB8B-441A-B556-3BECF7A3FF6C}" destId="{3A4FF01D-21C3-47F2-8E6A-CCA79C7CD997}" srcOrd="1" destOrd="0" parTransId="{FE54FB29-72B7-40F6-812F-299D809A8ACC}" sibTransId="{33CF7CE0-18FE-4A9A-B0CC-22D9E09D96C1}"/>
    <dgm:cxn modelId="{F04B965C-02AA-484E-8524-DFEBEDA71912}" type="presOf" srcId="{B044888D-4155-421A-9ADC-8590EF15F563}" destId="{ED5921B1-16EB-41F9-BF61-F5C016CE668B}" srcOrd="0" destOrd="0" presId="urn:microsoft.com/office/officeart/2005/8/layout/radial5"/>
    <dgm:cxn modelId="{5AB3D7C9-C0B2-4F50-B438-4A3FB46B75BA}" type="presOf" srcId="{B044888D-4155-421A-9ADC-8590EF15F563}" destId="{1FE9C294-A9DF-4A65-9225-514637C21C7A}" srcOrd="1" destOrd="0" presId="urn:microsoft.com/office/officeart/2005/8/layout/radial5"/>
    <dgm:cxn modelId="{FE06AE37-D1A9-48A3-BD2B-FEA6603CEDEA}" type="presOf" srcId="{155E798C-33ED-432E-8FBF-9C944D5ED778}" destId="{C010AAA1-5CA5-46FB-BA53-069A2243E197}" srcOrd="0" destOrd="0" presId="urn:microsoft.com/office/officeart/2005/8/layout/radial5"/>
    <dgm:cxn modelId="{847576CB-80F7-4421-A868-E73C82F6A7BC}" type="presOf" srcId="{3A4FF01D-21C3-47F2-8E6A-CCA79C7CD997}" destId="{DAEA0709-82CF-41FF-AAC5-B70E71DB545F}" srcOrd="0" destOrd="0" presId="urn:microsoft.com/office/officeart/2005/8/layout/radial5"/>
    <dgm:cxn modelId="{CCE9D073-DA19-4815-9B7D-A4BD3096E118}" srcId="{8A8692CF-5E58-4852-BC66-99B3D61BBC0F}" destId="{443F15EF-CB8B-441A-B556-3BECF7A3FF6C}" srcOrd="0" destOrd="0" parTransId="{70F28A7E-C98E-4FEB-9ACD-5EC8379A3EDD}" sibTransId="{DC2D7BD6-27BE-4BF6-8565-0E9A4ED8D062}"/>
    <dgm:cxn modelId="{F8A208E8-AA38-48A6-A706-006C7843AA10}" type="presParOf" srcId="{BA985857-E811-49F2-A9B7-EEDE36292E89}" destId="{DFE06E0C-7787-42EE-BB36-746908E54231}" srcOrd="0" destOrd="0" presId="urn:microsoft.com/office/officeart/2005/8/layout/radial5"/>
    <dgm:cxn modelId="{D25EB302-6699-4903-8AF5-625B2B362D7A}" type="presParOf" srcId="{BA985857-E811-49F2-A9B7-EEDE36292E89}" destId="{7DE1C97B-3471-48DC-A13F-C17777D73BD2}" srcOrd="1" destOrd="0" presId="urn:microsoft.com/office/officeart/2005/8/layout/radial5"/>
    <dgm:cxn modelId="{9833CC1A-E18B-4050-AE3D-A1E50C7448CD}" type="presParOf" srcId="{7DE1C97B-3471-48DC-A13F-C17777D73BD2}" destId="{7A4360AF-7C6B-4607-BD17-63B2DB2D8D46}" srcOrd="0" destOrd="0" presId="urn:microsoft.com/office/officeart/2005/8/layout/radial5"/>
    <dgm:cxn modelId="{A810B839-E011-4A09-9E6F-9D1356110901}" type="presParOf" srcId="{BA985857-E811-49F2-A9B7-EEDE36292E89}" destId="{C010AAA1-5CA5-46FB-BA53-069A2243E197}" srcOrd="2" destOrd="0" presId="urn:microsoft.com/office/officeart/2005/8/layout/radial5"/>
    <dgm:cxn modelId="{47D321A2-8088-45C1-A509-110A7DEB1916}" type="presParOf" srcId="{BA985857-E811-49F2-A9B7-EEDE36292E89}" destId="{705F717A-86A4-4651-B7AD-A89B51C80015}" srcOrd="3" destOrd="0" presId="urn:microsoft.com/office/officeart/2005/8/layout/radial5"/>
    <dgm:cxn modelId="{32863EFB-BEF4-430F-AB4D-4D6BA23A18E2}" type="presParOf" srcId="{705F717A-86A4-4651-B7AD-A89B51C80015}" destId="{C835FE41-7CE4-4FE7-8E16-5BE751B4B34F}" srcOrd="0" destOrd="0" presId="urn:microsoft.com/office/officeart/2005/8/layout/radial5"/>
    <dgm:cxn modelId="{B1272E9C-F085-4559-9352-ABC43B715956}" type="presParOf" srcId="{BA985857-E811-49F2-A9B7-EEDE36292E89}" destId="{DAEA0709-82CF-41FF-AAC5-B70E71DB545F}" srcOrd="4" destOrd="0" presId="urn:microsoft.com/office/officeart/2005/8/layout/radial5"/>
    <dgm:cxn modelId="{7010B99C-9E3E-4715-949E-E55FDE5E8929}" type="presParOf" srcId="{BA985857-E811-49F2-A9B7-EEDE36292E89}" destId="{9F8E1F50-2107-40E7-A176-E254DCAADCC2}" srcOrd="5" destOrd="0" presId="urn:microsoft.com/office/officeart/2005/8/layout/radial5"/>
    <dgm:cxn modelId="{6AF3C501-8C1E-46AA-B835-69A46A0B7A88}" type="presParOf" srcId="{9F8E1F50-2107-40E7-A176-E254DCAADCC2}" destId="{95A11515-62AB-4A44-8385-6816B8F997E0}" srcOrd="0" destOrd="0" presId="urn:microsoft.com/office/officeart/2005/8/layout/radial5"/>
    <dgm:cxn modelId="{6D4F7017-0E0F-4438-93B9-E873EB5664B2}" type="presParOf" srcId="{BA985857-E811-49F2-A9B7-EEDE36292E89}" destId="{9BF7444A-F9D6-492C-9653-81950AF2964D}" srcOrd="6" destOrd="0" presId="urn:microsoft.com/office/officeart/2005/8/layout/radial5"/>
    <dgm:cxn modelId="{F70AA564-D989-405F-BBF2-925B720B9E05}" type="presParOf" srcId="{BA985857-E811-49F2-A9B7-EEDE36292E89}" destId="{ED5921B1-16EB-41F9-BF61-F5C016CE668B}" srcOrd="7" destOrd="0" presId="urn:microsoft.com/office/officeart/2005/8/layout/radial5"/>
    <dgm:cxn modelId="{FF476E2D-965C-4B3E-B83D-2A58236FE7E9}" type="presParOf" srcId="{ED5921B1-16EB-41F9-BF61-F5C016CE668B}" destId="{1FE9C294-A9DF-4A65-9225-514637C21C7A}" srcOrd="0" destOrd="0" presId="urn:microsoft.com/office/officeart/2005/8/layout/radial5"/>
    <dgm:cxn modelId="{45B7C0EE-0B1A-4E61-805A-31E202D24D3F}" type="presParOf" srcId="{BA985857-E811-49F2-A9B7-EEDE36292E89}" destId="{E2B69A19-1868-42B5-99C1-310576AA72A1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06E0C-7787-42EE-BB36-746908E54231}">
      <dsp:nvSpPr>
        <dsp:cNvPr id="0" name=""/>
        <dsp:cNvSpPr/>
      </dsp:nvSpPr>
      <dsp:spPr>
        <a:xfrm>
          <a:off x="3763556" y="1980708"/>
          <a:ext cx="2619463" cy="18405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chemeClr val="tx1"/>
              </a:solidFill>
            </a:rPr>
            <a:t>Propósito: </a:t>
          </a:r>
          <a:r>
            <a:rPr lang="es-ES" sz="1200" kern="1200" dirty="0" smtClean="0">
              <a:solidFill>
                <a:schemeClr val="tx1"/>
              </a:solidFill>
            </a:rPr>
            <a:t>Gestión Educativa con enfoque de desarrollo humano, capitaliza el talento humano y la potencialidades locales en colaboración público privado para alcanzar mejores resultados educativos, expresados en el bien ser, convivir, hacer y trascender</a:t>
          </a:r>
          <a:endParaRPr lang="es-ES" sz="1200" kern="1200" dirty="0">
            <a:solidFill>
              <a:schemeClr val="tx1"/>
            </a:solidFill>
          </a:endParaRPr>
        </a:p>
      </dsp:txBody>
      <dsp:txXfrm>
        <a:off x="3853403" y="2070555"/>
        <a:ext cx="2439769" cy="1660821"/>
      </dsp:txXfrm>
    </dsp:sp>
    <dsp:sp modelId="{7DE1C97B-3471-48DC-A13F-C17777D73BD2}">
      <dsp:nvSpPr>
        <dsp:cNvPr id="0" name=""/>
        <dsp:cNvSpPr/>
      </dsp:nvSpPr>
      <dsp:spPr>
        <a:xfrm rot="21600000" flipH="1" flipV="1">
          <a:off x="4939987" y="1597933"/>
          <a:ext cx="350315" cy="343178"/>
        </a:xfrm>
        <a:prstGeom prst="up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-10800000">
        <a:off x="5042940" y="1666569"/>
        <a:ext cx="247362" cy="205906"/>
      </dsp:txXfrm>
    </dsp:sp>
    <dsp:sp modelId="{C010AAA1-5CA5-46FB-BA53-069A2243E197}">
      <dsp:nvSpPr>
        <dsp:cNvPr id="0" name=""/>
        <dsp:cNvSpPr/>
      </dsp:nvSpPr>
      <dsp:spPr>
        <a:xfrm>
          <a:off x="3876730" y="-52393"/>
          <a:ext cx="2552534" cy="1597550"/>
        </a:xfrm>
        <a:prstGeom prst="flowChartAlternateProces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R1: La escuela, familia y comunidad da prioridad a la formación de sus ciudadanos en desempeños éticos, con compromiso sociales,  buenas relaciones interpersonales, constructores de su identidad, generando bien público , expresado en mejores condiciones de buen vivir.</a:t>
          </a:r>
          <a:endParaRPr lang="es-ES" sz="1200" kern="1200" dirty="0">
            <a:solidFill>
              <a:schemeClr val="tx1"/>
            </a:solidFill>
          </a:endParaRPr>
        </a:p>
      </dsp:txBody>
      <dsp:txXfrm>
        <a:off x="3954714" y="25591"/>
        <a:ext cx="2396566" cy="1441582"/>
      </dsp:txXfrm>
    </dsp:sp>
    <dsp:sp modelId="{705F717A-86A4-4651-B7AD-A89B51C80015}">
      <dsp:nvSpPr>
        <dsp:cNvPr id="0" name=""/>
        <dsp:cNvSpPr/>
      </dsp:nvSpPr>
      <dsp:spPr>
        <a:xfrm rot="10883706">
          <a:off x="6604132" y="2633296"/>
          <a:ext cx="532698" cy="5431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300" kern="1200"/>
        </a:p>
      </dsp:txBody>
      <dsp:txXfrm>
        <a:off x="6763917" y="2743874"/>
        <a:ext cx="372889" cy="325901"/>
      </dsp:txXfrm>
    </dsp:sp>
    <dsp:sp modelId="{DAEA0709-82CF-41FF-AAC5-B70E71DB545F}">
      <dsp:nvSpPr>
        <dsp:cNvPr id="0" name=""/>
        <dsp:cNvSpPr/>
      </dsp:nvSpPr>
      <dsp:spPr>
        <a:xfrm>
          <a:off x="7388099" y="1620966"/>
          <a:ext cx="2477257" cy="2575474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R3: Instancias educativas en colaboración intersectorial, interinstitucional y con la sociedad civil, priorizan la valoración del talento humano  y la riqueza local, mediante la investigación, innovación y tecnología; concretándose en proyectos sociales, productivos y emprendedores, con manejo del estado y la cultura del ahorro, como transversalidad en la educación.</a:t>
          </a:r>
          <a:endParaRPr lang="es-ES" sz="1200" kern="1200" dirty="0">
            <a:solidFill>
              <a:schemeClr val="tx1"/>
            </a:solidFill>
          </a:endParaRPr>
        </a:p>
      </dsp:txBody>
      <dsp:txXfrm>
        <a:off x="7509029" y="1741896"/>
        <a:ext cx="2235397" cy="2333614"/>
      </dsp:txXfrm>
    </dsp:sp>
    <dsp:sp modelId="{9F8E1F50-2107-40E7-A176-E254DCAADCC2}">
      <dsp:nvSpPr>
        <dsp:cNvPr id="0" name=""/>
        <dsp:cNvSpPr/>
      </dsp:nvSpPr>
      <dsp:spPr>
        <a:xfrm rot="16200000">
          <a:off x="4935416" y="3815568"/>
          <a:ext cx="342163" cy="3474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4986741" y="3936386"/>
        <a:ext cx="239514" cy="208478"/>
      </dsp:txXfrm>
    </dsp:sp>
    <dsp:sp modelId="{9BF7444A-F9D6-492C-9653-81950AF2964D}">
      <dsp:nvSpPr>
        <dsp:cNvPr id="0" name=""/>
        <dsp:cNvSpPr/>
      </dsp:nvSpPr>
      <dsp:spPr>
        <a:xfrm>
          <a:off x="3908632" y="4167765"/>
          <a:ext cx="2462256" cy="1823188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 smtClean="0">
              <a:solidFill>
                <a:schemeClr val="tx1"/>
              </a:solidFill>
            </a:rPr>
            <a:t>R4: Instancias descentralizadas , logran reorganizar sus estructuras coherentes con las demandas educativas en todas sus formas, respetuosas de los principios de participación, concertación, efectividad y transparencia, para una gestión de resultados que responde a prioridades de su territorio</a:t>
          </a:r>
          <a:endParaRPr lang="es-ES" sz="1200" b="0" kern="1200" dirty="0">
            <a:solidFill>
              <a:schemeClr val="tx1"/>
            </a:solidFill>
          </a:endParaRPr>
        </a:p>
      </dsp:txBody>
      <dsp:txXfrm>
        <a:off x="3997633" y="4256766"/>
        <a:ext cx="2284254" cy="1645186"/>
      </dsp:txXfrm>
    </dsp:sp>
    <dsp:sp modelId="{ED5921B1-16EB-41F9-BF61-F5C016CE668B}">
      <dsp:nvSpPr>
        <dsp:cNvPr id="0" name=""/>
        <dsp:cNvSpPr/>
      </dsp:nvSpPr>
      <dsp:spPr>
        <a:xfrm rot="10685989">
          <a:off x="3218212" y="2684516"/>
          <a:ext cx="386543" cy="543167"/>
        </a:xfrm>
        <a:prstGeom prst="leftArrow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300" kern="1200"/>
        </a:p>
      </dsp:txBody>
      <dsp:txXfrm rot="10800000">
        <a:off x="3334143" y="2791226"/>
        <a:ext cx="270580" cy="325901"/>
      </dsp:txXfrm>
    </dsp:sp>
    <dsp:sp modelId="{E2B69A19-1868-42B5-99C1-310576AA72A1}">
      <dsp:nvSpPr>
        <dsp:cNvPr id="0" name=""/>
        <dsp:cNvSpPr/>
      </dsp:nvSpPr>
      <dsp:spPr>
        <a:xfrm>
          <a:off x="385933" y="1981564"/>
          <a:ext cx="2651358" cy="206186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R2: La escuela, familia y comunidad, gestiona su desarrollo en colaboración, mejora su salud integral y sus practicas ambientales, disminuyendo los índices de anemia, desnutrición infantil y huella de carbono, construyendo una vida en equilibrio</a:t>
          </a:r>
          <a:endParaRPr lang="es-ES" sz="1200" kern="1200" dirty="0"/>
        </a:p>
      </dsp:txBody>
      <dsp:txXfrm>
        <a:off x="486585" y="2082216"/>
        <a:ext cx="2450054" cy="1860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A7536-F193-4205-9106-F58914B91ED0}" type="datetimeFigureOut">
              <a:rPr lang="es-PE" smtClean="0"/>
              <a:t>19/05/2020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C0B2D-CCEF-47BB-A327-40C18DAD136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3984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142ECB-4C33-4163-A744-80C349F0FBD7}" type="slidenum">
              <a:rPr lang="es-ES_tradnl" smtClean="0">
                <a:solidFill>
                  <a:prstClr val="black"/>
                </a:solidFill>
              </a:rPr>
              <a:pPr/>
              <a:t>7</a:t>
            </a:fld>
            <a:endParaRPr lang="es-ES_tradnl" smtClean="0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395435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DCCC-5AD0-FE4B-968C-1D7551129FC1}" type="datetimeFigureOut">
              <a:rPr lang="es-ES_tradnl" smtClean="0"/>
              <a:pPr/>
              <a:t>19/05/2020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33F96-A2E3-3E44-B8EF-3AF3EBD7DA38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0238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DCCC-5AD0-FE4B-968C-1D7551129FC1}" type="datetimeFigureOut">
              <a:rPr lang="es-ES_tradnl" smtClean="0"/>
              <a:pPr/>
              <a:t>19/05/2020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33F96-A2E3-3E44-B8EF-3AF3EBD7DA38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745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DCCC-5AD0-FE4B-968C-1D7551129FC1}" type="datetimeFigureOut">
              <a:rPr lang="es-ES_tradnl" smtClean="0"/>
              <a:pPr/>
              <a:t>19/05/2020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33F96-A2E3-3E44-B8EF-3AF3EBD7DA38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7870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164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27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11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61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5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1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35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5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DCCC-5AD0-FE4B-968C-1D7551129FC1}" type="datetimeFigureOut">
              <a:rPr lang="es-ES_tradnl" smtClean="0"/>
              <a:pPr/>
              <a:t>19/05/2020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33F96-A2E3-3E44-B8EF-3AF3EBD7DA38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562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261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35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366714"/>
            <a:ext cx="2057401" cy="78009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4" y="366714"/>
            <a:ext cx="5969001" cy="78009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14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72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32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93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50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30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563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20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DCCC-5AD0-FE4B-968C-1D7551129FC1}" type="datetimeFigureOut">
              <a:rPr lang="es-ES_tradnl" smtClean="0"/>
              <a:pPr/>
              <a:t>19/05/2020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33F96-A2E3-3E44-B8EF-3AF3EBD7DA38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98730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8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29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74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366714"/>
            <a:ext cx="2057401" cy="78009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4" y="366714"/>
            <a:ext cx="5969001" cy="78009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764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22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399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03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01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352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121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DCCC-5AD0-FE4B-968C-1D7551129FC1}" type="datetimeFigureOut">
              <a:rPr lang="es-ES_tradnl" smtClean="0"/>
              <a:pPr/>
              <a:t>19/05/2020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33F96-A2E3-3E44-B8EF-3AF3EBD7DA38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342755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835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918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738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40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366714"/>
            <a:ext cx="2057401" cy="78009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4" y="366714"/>
            <a:ext cx="5969001" cy="78009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500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892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335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4042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369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07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DCCC-5AD0-FE4B-968C-1D7551129FC1}" type="datetimeFigureOut">
              <a:rPr lang="es-ES_tradnl" smtClean="0"/>
              <a:pPr/>
              <a:t>19/05/2020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33F96-A2E3-3E44-B8EF-3AF3EBD7DA38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4925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206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200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400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148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870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366714"/>
            <a:ext cx="2057401" cy="78009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4" y="366714"/>
            <a:ext cx="5969001" cy="78009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27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DCCC-5AD0-FE4B-968C-1D7551129FC1}" type="datetimeFigureOut">
              <a:rPr lang="es-ES_tradnl" smtClean="0"/>
              <a:pPr/>
              <a:t>19/05/2020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33F96-A2E3-3E44-B8EF-3AF3EBD7DA38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3383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DCCC-5AD0-FE4B-968C-1D7551129FC1}" type="datetimeFigureOut">
              <a:rPr lang="es-ES_tradnl" smtClean="0"/>
              <a:pPr/>
              <a:t>19/05/2020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33F96-A2E3-3E44-B8EF-3AF3EBD7DA38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7015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DCCC-5AD0-FE4B-968C-1D7551129FC1}" type="datetimeFigureOut">
              <a:rPr lang="es-ES_tradnl" smtClean="0"/>
              <a:pPr/>
              <a:t>19/05/2020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33F96-A2E3-3E44-B8EF-3AF3EBD7DA38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909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DCCC-5AD0-FE4B-968C-1D7551129FC1}" type="datetimeFigureOut">
              <a:rPr lang="es-ES_tradnl" smtClean="0"/>
              <a:pPr/>
              <a:t>19/05/2020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33F96-A2E3-3E44-B8EF-3AF3EBD7DA38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1265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DDCCC-5AD0-FE4B-968C-1D7551129FC1}" type="datetimeFigureOut">
              <a:rPr lang="es-ES_tradnl" smtClean="0"/>
              <a:pPr/>
              <a:t>19/05/2020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33F96-A2E3-3E44-B8EF-3AF3EBD7DA38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028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4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8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42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A6EDC-B36B-4EF7-870F-344DC6A8C35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19/05/2020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437CD-23B4-4491-9657-C462C8226FE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890793" y="0"/>
            <a:ext cx="4301207" cy="6858000"/>
          </a:xfrm>
          <a:prstGeom prst="rect">
            <a:avLst/>
          </a:prstGeom>
          <a:solidFill>
            <a:srgbClr val="007F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/>
          <p:cNvSpPr/>
          <p:nvPr/>
        </p:nvSpPr>
        <p:spPr>
          <a:xfrm rot="5400000">
            <a:off x="-187736" y="1095076"/>
            <a:ext cx="689688" cy="314217"/>
          </a:xfrm>
          <a:prstGeom prst="rect">
            <a:avLst/>
          </a:prstGeom>
          <a:solidFill>
            <a:srgbClr val="007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687" y="1894248"/>
            <a:ext cx="2957094" cy="22275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157" y="3439887"/>
            <a:ext cx="4340842" cy="341391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47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3257" y="4153628"/>
            <a:ext cx="1795011" cy="26663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761" y="267783"/>
            <a:ext cx="2570951" cy="722715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3765655" y="1150470"/>
            <a:ext cx="3998786" cy="5557697"/>
            <a:chOff x="41078" y="268429"/>
            <a:chExt cx="5611485" cy="6521117"/>
          </a:xfrm>
        </p:grpSpPr>
        <p:grpSp>
          <p:nvGrpSpPr>
            <p:cNvPr id="18" name="Grupo 17"/>
            <p:cNvGrpSpPr/>
            <p:nvPr/>
          </p:nvGrpSpPr>
          <p:grpSpPr>
            <a:xfrm>
              <a:off x="41078" y="268429"/>
              <a:ext cx="5256463" cy="6521117"/>
              <a:chOff x="1637414" y="678072"/>
              <a:chExt cx="3436836" cy="5018768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57" t="40425" r="48432" b="46973"/>
              <a:stretch/>
            </p:blipFill>
            <p:spPr bwMode="auto">
              <a:xfrm>
                <a:off x="2227020" y="678072"/>
                <a:ext cx="905999" cy="844065"/>
              </a:xfrm>
              <a:prstGeom prst="rect">
                <a:avLst/>
              </a:prstGeom>
              <a:noFill/>
              <a:ln w="76200" cmpd="tri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70" t="72423" r="42629" b="18132"/>
              <a:stretch/>
            </p:blipFill>
            <p:spPr bwMode="auto">
              <a:xfrm>
                <a:off x="3985629" y="4859872"/>
                <a:ext cx="839972" cy="836968"/>
              </a:xfrm>
              <a:prstGeom prst="rect">
                <a:avLst/>
              </a:prstGeom>
              <a:noFill/>
              <a:ln w="76200" cmpd="tri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Imagen 22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85" b="99445" l="0" r="9673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455817" y="888274"/>
                <a:ext cx="2389637" cy="4145346"/>
              </a:xfrm>
              <a:prstGeom prst="rect">
                <a:avLst/>
              </a:prstGeom>
            </p:spPr>
          </p:pic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859" t="36666" r="13193" b="50838"/>
              <a:stretch/>
            </p:blipFill>
            <p:spPr bwMode="auto">
              <a:xfrm>
                <a:off x="3655418" y="875211"/>
                <a:ext cx="688749" cy="1036117"/>
              </a:xfrm>
              <a:prstGeom prst="rect">
                <a:avLst/>
              </a:prstGeom>
              <a:noFill/>
              <a:ln w="76200" cmpd="tri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77" t="49167" r="7323" b="40190"/>
              <a:stretch/>
            </p:blipFill>
            <p:spPr bwMode="auto">
              <a:xfrm>
                <a:off x="3650635" y="1974856"/>
                <a:ext cx="754980" cy="882502"/>
              </a:xfrm>
              <a:prstGeom prst="rect">
                <a:avLst/>
              </a:prstGeom>
              <a:noFill/>
              <a:ln w="76200" cmpd="tri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859" t="59627" r="10215" b="30781"/>
              <a:stretch/>
            </p:blipFill>
            <p:spPr bwMode="auto">
              <a:xfrm>
                <a:off x="4198151" y="3048484"/>
                <a:ext cx="876099" cy="795273"/>
              </a:xfrm>
              <a:prstGeom prst="rect">
                <a:avLst/>
              </a:prstGeom>
              <a:noFill/>
              <a:ln w="76200" cmpd="tri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98" t="66547" r="63382" b="22484"/>
              <a:stretch/>
            </p:blipFill>
            <p:spPr bwMode="auto">
              <a:xfrm>
                <a:off x="1650564" y="3377284"/>
                <a:ext cx="1039393" cy="1148316"/>
              </a:xfrm>
              <a:prstGeom prst="rect">
                <a:avLst/>
              </a:prstGeom>
              <a:noFill/>
              <a:ln w="76200" cmpd="tri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09" t="47503" r="63382" b="42033"/>
              <a:stretch/>
            </p:blipFill>
            <p:spPr bwMode="auto">
              <a:xfrm>
                <a:off x="1637414" y="2281708"/>
                <a:ext cx="902342" cy="1095576"/>
              </a:xfrm>
              <a:prstGeom prst="rect">
                <a:avLst/>
              </a:prstGeom>
              <a:noFill/>
              <a:ln w="76200" cmpd="tri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681" t="69297" r="28601" b="18974"/>
              <a:stretch/>
            </p:blipFill>
            <p:spPr bwMode="auto">
              <a:xfrm>
                <a:off x="1787181" y="1366803"/>
                <a:ext cx="803309" cy="908373"/>
              </a:xfrm>
              <a:prstGeom prst="rect">
                <a:avLst/>
              </a:prstGeom>
              <a:noFill/>
              <a:ln w="76200" cmpd="tri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66" t="72423" r="54734" b="18132"/>
              <a:stretch/>
            </p:blipFill>
            <p:spPr bwMode="auto">
              <a:xfrm>
                <a:off x="3135327" y="4755717"/>
                <a:ext cx="771806" cy="731022"/>
              </a:xfrm>
              <a:prstGeom prst="rect">
                <a:avLst/>
              </a:prstGeom>
              <a:noFill/>
              <a:ln w="76200" cmpd="tri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4943" b="86782" l="46897" r="82414"/>
                      </a14:imgEffect>
                    </a14:imgLayer>
                  </a14:imgProps>
                </a:ext>
              </a:extLst>
            </a:blip>
            <a:srcRect l="46868" t="13037" r="16246" b="12085"/>
            <a:stretch/>
          </p:blipFill>
          <p:spPr>
            <a:xfrm>
              <a:off x="4328186" y="4157463"/>
              <a:ext cx="1324377" cy="1855758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12"/>
            <a:srcRect l="16647" t="7043" r="20379" b="55603"/>
            <a:stretch/>
          </p:blipFill>
          <p:spPr>
            <a:xfrm>
              <a:off x="679269" y="5405879"/>
              <a:ext cx="1686787" cy="1047061"/>
            </a:xfrm>
            <a:prstGeom prst="rect">
              <a:avLst/>
            </a:prstGeom>
          </p:spPr>
        </p:pic>
      </p:grpSp>
      <p:sp>
        <p:nvSpPr>
          <p:cNvPr id="33" name="Cuadro de texto 20"/>
          <p:cNvSpPr txBox="1"/>
          <p:nvPr/>
        </p:nvSpPr>
        <p:spPr>
          <a:xfrm>
            <a:off x="297442" y="2062664"/>
            <a:ext cx="3445142" cy="2402280"/>
          </a:xfrm>
          <a:prstGeom prst="rect">
            <a:avLst/>
          </a:prstGeom>
          <a:noFill/>
          <a:ln w="76200">
            <a:noFill/>
          </a:ln>
          <a:effectLst>
            <a:glow rad="127000">
              <a:srgbClr val="FFFF00"/>
            </a:glow>
          </a:effectLst>
          <a:scene3d>
            <a:camera prst="perspectiveAbove"/>
            <a:lightRig rig="threePt" dir="t"/>
          </a:scene3d>
          <a:sp3d>
            <a:bevelT prst="slope"/>
          </a:sp3d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PE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Seres humanos educados, ejercen su ciudadanía con convicción y compromiso, practican el bien común y desarrollan sus talentos para alcanzar las mejores oportunidades</a:t>
            </a:r>
            <a:r>
              <a:rPr lang="es-PE" sz="20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89655" y="213643"/>
            <a:ext cx="6911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DIRECCIÓN REGIONAL DE EDUCACIÓN – CAJAMARCA</a:t>
            </a:r>
          </a:p>
          <a:p>
            <a:pPr algn="ctr"/>
            <a:r>
              <a:rPr lang="es-ES" sz="2400" b="1" dirty="0"/>
              <a:t>POLITICA EDUCATIVA REGIONAL </a:t>
            </a:r>
            <a:r>
              <a:rPr lang="es-ES" sz="2400" b="1" dirty="0" smtClean="0"/>
              <a:t>2019-2022</a:t>
            </a:r>
            <a:endParaRPr lang="es-PE" sz="2400" b="1" dirty="0"/>
          </a:p>
        </p:txBody>
      </p:sp>
      <p:sp>
        <p:nvSpPr>
          <p:cNvPr id="2" name="Rectángulo 1"/>
          <p:cNvSpPr/>
          <p:nvPr/>
        </p:nvSpPr>
        <p:spPr>
          <a:xfrm>
            <a:off x="123679" y="6503644"/>
            <a:ext cx="5931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LXXXIX ANIVERSARIO DE LA EDUCACIÓN INICIAL EN EL PERÚ</a:t>
            </a:r>
            <a:endParaRPr lang="es-PE" b="1" dirty="0"/>
          </a:p>
        </p:txBody>
      </p:sp>
      <p:sp>
        <p:nvSpPr>
          <p:cNvPr id="7" name="Rectángulo 6"/>
          <p:cNvSpPr/>
          <p:nvPr/>
        </p:nvSpPr>
        <p:spPr>
          <a:xfrm>
            <a:off x="104520" y="4968633"/>
            <a:ext cx="3572645" cy="8002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s-ES" b="1" dirty="0" smtClean="0"/>
              <a:t>ELIVERANDO ARAUJO AVELLANEDA</a:t>
            </a:r>
          </a:p>
          <a:p>
            <a:pPr algn="ctr"/>
            <a:r>
              <a:rPr lang="es-ES" sz="1400" b="1" dirty="0" smtClean="0"/>
              <a:t>DIRECTOR DE GESTIÓN INSTITUCIONAL</a:t>
            </a:r>
          </a:p>
          <a:p>
            <a:pPr algn="ctr"/>
            <a:r>
              <a:rPr lang="es-ES" sz="1400" b="1" dirty="0" smtClean="0"/>
              <a:t>DRE CAJAMARCA</a:t>
            </a:r>
            <a:endParaRPr lang="es-PE" sz="1400" b="1" dirty="0"/>
          </a:p>
        </p:txBody>
      </p:sp>
    </p:spTree>
    <p:extLst>
      <p:ext uri="{BB962C8B-B14F-4D97-AF65-F5344CB8AC3E}">
        <p14:creationId xmlns:p14="http://schemas.microsoft.com/office/powerpoint/2010/main" val="1675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35" y="311459"/>
            <a:ext cx="907557" cy="68968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 rot="5400000">
            <a:off x="11690047" y="499195"/>
            <a:ext cx="689688" cy="314217"/>
          </a:xfrm>
          <a:prstGeom prst="rect">
            <a:avLst/>
          </a:prstGeom>
          <a:solidFill>
            <a:srgbClr val="007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18" name="Grupo 17"/>
          <p:cNvGrpSpPr/>
          <p:nvPr/>
        </p:nvGrpSpPr>
        <p:grpSpPr>
          <a:xfrm>
            <a:off x="-57534" y="1134885"/>
            <a:ext cx="12151755" cy="5674856"/>
            <a:chOff x="2131220" y="582573"/>
            <a:chExt cx="7334514" cy="5787109"/>
          </a:xfrm>
        </p:grpSpPr>
        <p:grpSp>
          <p:nvGrpSpPr>
            <p:cNvPr id="19" name="Grupo 18"/>
            <p:cNvGrpSpPr/>
            <p:nvPr/>
          </p:nvGrpSpPr>
          <p:grpSpPr>
            <a:xfrm>
              <a:off x="3257889" y="1084220"/>
              <a:ext cx="4867804" cy="4441371"/>
              <a:chOff x="3257890" y="1084220"/>
              <a:chExt cx="4867804" cy="4441371"/>
            </a:xfrm>
          </p:grpSpPr>
          <p:sp>
            <p:nvSpPr>
              <p:cNvPr id="37" name="Elipse 36"/>
              <p:cNvSpPr/>
              <p:nvPr/>
            </p:nvSpPr>
            <p:spPr>
              <a:xfrm>
                <a:off x="3455125" y="1084220"/>
                <a:ext cx="4598904" cy="4441371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8" name="CuadroTexto 37"/>
              <p:cNvSpPr txBox="1"/>
              <p:nvPr/>
            </p:nvSpPr>
            <p:spPr>
              <a:xfrm>
                <a:off x="4890843" y="1948879"/>
                <a:ext cx="1737360" cy="47840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Estudiantes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CuadroTexto 38"/>
              <p:cNvSpPr txBox="1"/>
              <p:nvPr/>
            </p:nvSpPr>
            <p:spPr>
              <a:xfrm>
                <a:off x="4898571" y="4415530"/>
                <a:ext cx="2103120" cy="84743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Educadores comunitarios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CuadroTexto 39"/>
              <p:cNvSpPr txBox="1"/>
              <p:nvPr/>
            </p:nvSpPr>
            <p:spPr>
              <a:xfrm>
                <a:off x="6839001" y="2986362"/>
                <a:ext cx="1286693" cy="87238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Docentes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Directivos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CuadroTexto 40"/>
              <p:cNvSpPr txBox="1"/>
              <p:nvPr/>
            </p:nvSpPr>
            <p:spPr>
              <a:xfrm>
                <a:off x="3257890" y="3305035"/>
                <a:ext cx="1430385" cy="47840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PE" sz="24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Autoridades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lecha curvada hacia abajo 41"/>
              <p:cNvSpPr/>
              <p:nvPr/>
            </p:nvSpPr>
            <p:spPr>
              <a:xfrm rot="19163610">
                <a:off x="3880419" y="2317086"/>
                <a:ext cx="1238216" cy="475002"/>
              </a:xfrm>
              <a:prstGeom prst="curvedDownArrow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43" name="Flecha curvada hacia abajo 42"/>
              <p:cNvSpPr/>
              <p:nvPr/>
            </p:nvSpPr>
            <p:spPr>
              <a:xfrm rot="2362131">
                <a:off x="6598775" y="2194432"/>
                <a:ext cx="1045235" cy="475002"/>
              </a:xfrm>
              <a:prstGeom prst="curvedDownArrow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44" name="Flecha curvada hacia abajo 43"/>
              <p:cNvSpPr/>
              <p:nvPr/>
            </p:nvSpPr>
            <p:spPr>
              <a:xfrm rot="8409342">
                <a:off x="6407834" y="4301471"/>
                <a:ext cx="1071087" cy="475002"/>
              </a:xfrm>
              <a:prstGeom prst="curvedDownArrow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45" name="Flecha curvada hacia abajo 44"/>
              <p:cNvSpPr/>
              <p:nvPr/>
            </p:nvSpPr>
            <p:spPr>
              <a:xfrm rot="12892017">
                <a:off x="4047597" y="4281360"/>
                <a:ext cx="1238216" cy="475002"/>
              </a:xfrm>
              <a:prstGeom prst="curvedDownArrow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46" name="Elipse 45"/>
              <p:cNvSpPr/>
              <p:nvPr/>
            </p:nvSpPr>
            <p:spPr>
              <a:xfrm>
                <a:off x="4448461" y="2378923"/>
                <a:ext cx="2521130" cy="2050868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LA COMUNIDAD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LA FAMILIA</a:t>
                </a:r>
                <a:endParaRPr kumimoji="0" lang="es-P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LA </a:t>
                </a:r>
                <a:r>
                  <a:rPr kumimoji="0" lang="es-PE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PERSONA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Grupo 19"/>
            <p:cNvGrpSpPr/>
            <p:nvPr/>
          </p:nvGrpSpPr>
          <p:grpSpPr>
            <a:xfrm>
              <a:off x="2131220" y="582573"/>
              <a:ext cx="7334514" cy="5787109"/>
              <a:chOff x="2131220" y="582573"/>
              <a:chExt cx="7334514" cy="5787109"/>
            </a:xfrm>
          </p:grpSpPr>
          <p:sp>
            <p:nvSpPr>
              <p:cNvPr id="21" name="CuadroTexto 20"/>
              <p:cNvSpPr txBox="1"/>
              <p:nvPr/>
            </p:nvSpPr>
            <p:spPr>
              <a:xfrm>
                <a:off x="2991393" y="1157261"/>
                <a:ext cx="5695407" cy="503335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GOBIERNOS LOCALES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CuadroTexto 21"/>
              <p:cNvSpPr txBox="1"/>
              <p:nvPr/>
            </p:nvSpPr>
            <p:spPr>
              <a:xfrm>
                <a:off x="3022266" y="5376406"/>
                <a:ext cx="5664536" cy="503335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s-PE" sz="2800" dirty="0"/>
                  <a:t>GOBIERNO REGIONAL</a:t>
                </a:r>
                <a:endParaRPr lang="en-US" sz="2800" dirty="0"/>
              </a:p>
            </p:txBody>
          </p:sp>
          <p:sp>
            <p:nvSpPr>
              <p:cNvPr id="23" name="CuadroTexto 22"/>
              <p:cNvSpPr txBox="1"/>
              <p:nvPr/>
            </p:nvSpPr>
            <p:spPr>
              <a:xfrm rot="16200000">
                <a:off x="6558323" y="3237083"/>
                <a:ext cx="3735899" cy="542743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s-PE" sz="2600" dirty="0"/>
                  <a:t>INSTITUCIONES DESCENTRALIZADAS</a:t>
                </a:r>
                <a:endParaRPr lang="en-US" sz="2600" dirty="0"/>
              </a:p>
            </p:txBody>
          </p:sp>
          <p:sp>
            <p:nvSpPr>
              <p:cNvPr id="24" name="CuadroTexto 23"/>
              <p:cNvSpPr txBox="1"/>
              <p:nvPr/>
            </p:nvSpPr>
            <p:spPr>
              <a:xfrm rot="16200000">
                <a:off x="1310031" y="3349379"/>
                <a:ext cx="3735899" cy="318160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s-PE" sz="2800" dirty="0"/>
                  <a:t>SOCIEDAD CIVIL</a:t>
                </a:r>
                <a:endParaRPr lang="en-US" sz="2800" dirty="0"/>
              </a:p>
            </p:txBody>
          </p:sp>
          <p:sp>
            <p:nvSpPr>
              <p:cNvPr id="25" name="CuadroTexto 24"/>
              <p:cNvSpPr txBox="1"/>
              <p:nvPr/>
            </p:nvSpPr>
            <p:spPr>
              <a:xfrm>
                <a:off x="2233747" y="582573"/>
                <a:ext cx="7197634" cy="533570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DESARROLLO HUMANO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CuadroTexto 25"/>
              <p:cNvSpPr txBox="1"/>
              <p:nvPr/>
            </p:nvSpPr>
            <p:spPr>
              <a:xfrm>
                <a:off x="2255717" y="5836112"/>
                <a:ext cx="7197634" cy="533570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b="0" i="0" u="none" strike="noStrike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 panose="020B0602020104020603"/>
                  </a:defRPr>
                </a:lvl1pPr>
              </a:lstStyle>
              <a:p>
                <a:r>
                  <a:rPr lang="es-PE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DESARROLLO TERRITORIAL</a:t>
                </a:r>
                <a:endPara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CuadroTexto 26"/>
              <p:cNvSpPr txBox="1"/>
              <p:nvPr/>
            </p:nvSpPr>
            <p:spPr>
              <a:xfrm rot="16200000">
                <a:off x="6808234" y="3185340"/>
                <a:ext cx="4597174" cy="575877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b="0" i="0" u="none" strike="noStrike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 panose="020B0602020104020603"/>
                  </a:defRPr>
                </a:lvl1pPr>
              </a:lstStyle>
              <a:p>
                <a:r>
                  <a:rPr lang="es-PE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DESARROLLO ENDÓGENO</a:t>
                </a:r>
                <a:endPara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CuadroTexto 27"/>
              <p:cNvSpPr txBox="1"/>
              <p:nvPr/>
            </p:nvSpPr>
            <p:spPr>
              <a:xfrm rot="16200000">
                <a:off x="260942" y="3185339"/>
                <a:ext cx="4597173" cy="575877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b="0" i="0" u="none" strike="noStrike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 panose="020B0602020104020603"/>
                  </a:defRPr>
                </a:lvl1pPr>
              </a:lstStyle>
              <a:p>
                <a:r>
                  <a:rPr lang="es-PE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DESARROLLO SISTÉMICO</a:t>
                </a:r>
                <a:endPara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lecha curvada hacia abajo 28"/>
              <p:cNvSpPr/>
              <p:nvPr/>
            </p:nvSpPr>
            <p:spPr>
              <a:xfrm rot="19163610">
                <a:off x="2965491" y="1309731"/>
                <a:ext cx="652559" cy="475002"/>
              </a:xfrm>
              <a:prstGeom prst="curvedDownArrow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0" name="Flecha curvada hacia abajo 29"/>
              <p:cNvSpPr/>
              <p:nvPr/>
            </p:nvSpPr>
            <p:spPr>
              <a:xfrm rot="1717378">
                <a:off x="7653374" y="1292563"/>
                <a:ext cx="840388" cy="397799"/>
              </a:xfrm>
              <a:prstGeom prst="curvedDownArrow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1" name="Flecha curvada hacia abajo 30"/>
              <p:cNvSpPr/>
              <p:nvPr/>
            </p:nvSpPr>
            <p:spPr>
              <a:xfrm rot="9267485">
                <a:off x="7639225" y="5364548"/>
                <a:ext cx="789661" cy="397290"/>
              </a:xfrm>
              <a:prstGeom prst="curvedDownArrow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2" name="Flecha curvada hacia abajo 31"/>
              <p:cNvSpPr/>
              <p:nvPr/>
            </p:nvSpPr>
            <p:spPr>
              <a:xfrm rot="12892017">
                <a:off x="3004236" y="5290357"/>
                <a:ext cx="955281" cy="475002"/>
              </a:xfrm>
              <a:prstGeom prst="curvedDownArrow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3" name="Flecha curvada hacia abajo 32"/>
              <p:cNvSpPr/>
              <p:nvPr/>
            </p:nvSpPr>
            <p:spPr>
              <a:xfrm rot="2148436">
                <a:off x="8242254" y="1008847"/>
                <a:ext cx="935559" cy="397799"/>
              </a:xfrm>
              <a:prstGeom prst="curvedDownArrow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4" name="Flecha curvada hacia abajo 33"/>
              <p:cNvSpPr/>
              <p:nvPr/>
            </p:nvSpPr>
            <p:spPr>
              <a:xfrm rot="8999459">
                <a:off x="8572883" y="5649334"/>
                <a:ext cx="892851" cy="397290"/>
              </a:xfrm>
              <a:prstGeom prst="curvedDownArrow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5" name="Flecha curvada hacia abajo 34"/>
              <p:cNvSpPr/>
              <p:nvPr/>
            </p:nvSpPr>
            <p:spPr>
              <a:xfrm rot="13457046">
                <a:off x="2131220" y="5494853"/>
                <a:ext cx="929617" cy="475002"/>
              </a:xfrm>
              <a:prstGeom prst="curvedDownArrow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6" name="Flecha curvada hacia abajo 35"/>
              <p:cNvSpPr/>
              <p:nvPr/>
            </p:nvSpPr>
            <p:spPr>
              <a:xfrm rot="19163610">
                <a:off x="2141355" y="1036183"/>
                <a:ext cx="1035910" cy="475002"/>
              </a:xfrm>
              <a:prstGeom prst="curvedDownArrow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F86A34B9-DE9F-234F-96AD-66CE56D3C375}"/>
              </a:ext>
            </a:extLst>
          </p:cNvPr>
          <p:cNvSpPr txBox="1"/>
          <p:nvPr/>
        </p:nvSpPr>
        <p:spPr>
          <a:xfrm>
            <a:off x="1367594" y="161695"/>
            <a:ext cx="90288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/>
              <a:t>ENFOQUE DE </a:t>
            </a:r>
            <a:r>
              <a:rPr lang="es-PE" sz="2800" b="1" dirty="0" smtClean="0"/>
              <a:t>SUSTENTO: ESCUELAS QUE GENERAN DESARROLLO EN LA COMUNIDAD</a:t>
            </a:r>
            <a:endParaRPr lang="es-PE" sz="2800" b="1" dirty="0"/>
          </a:p>
        </p:txBody>
      </p:sp>
    </p:spTree>
    <p:extLst>
      <p:ext uri="{BB962C8B-B14F-4D97-AF65-F5344CB8AC3E}">
        <p14:creationId xmlns:p14="http://schemas.microsoft.com/office/powerpoint/2010/main" val="40254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 rot="5400000">
            <a:off x="2667002" y="-2667002"/>
            <a:ext cx="6857998" cy="12192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903" y="311755"/>
            <a:ext cx="915193" cy="689393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 rot="5400000">
            <a:off x="11690051" y="499195"/>
            <a:ext cx="689688" cy="314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Elipse 9"/>
          <p:cNvSpPr/>
          <p:nvPr/>
        </p:nvSpPr>
        <p:spPr>
          <a:xfrm>
            <a:off x="358418" y="534797"/>
            <a:ext cx="11528782" cy="6136751"/>
          </a:xfrm>
          <a:prstGeom prst="ellipse">
            <a:avLst/>
          </a:prstGeom>
          <a:noFill/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cxnSp>
        <p:nvCxnSpPr>
          <p:cNvPr id="11" name="Conector angular 10"/>
          <p:cNvCxnSpPr/>
          <p:nvPr/>
        </p:nvCxnSpPr>
        <p:spPr>
          <a:xfrm rot="10800000">
            <a:off x="873076" y="2591330"/>
            <a:ext cx="4135210" cy="3034675"/>
          </a:xfrm>
          <a:prstGeom prst="bentConnector3">
            <a:avLst>
              <a:gd name="adj1" fmla="val 99753"/>
            </a:avLst>
          </a:prstGeom>
          <a:ln w="508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826" y="4434336"/>
            <a:ext cx="3464143" cy="2033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045" y="1254375"/>
            <a:ext cx="2354998" cy="21438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Flecha izquierda y derecha 20"/>
          <p:cNvSpPr/>
          <p:nvPr/>
        </p:nvSpPr>
        <p:spPr>
          <a:xfrm rot="18877599">
            <a:off x="8092246" y="4393794"/>
            <a:ext cx="1642453" cy="452554"/>
          </a:xfrm>
          <a:prstGeom prst="left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2" name="Flecha izquierda y derecha 21"/>
          <p:cNvSpPr/>
          <p:nvPr/>
        </p:nvSpPr>
        <p:spPr>
          <a:xfrm rot="10800000">
            <a:off x="4764765" y="986017"/>
            <a:ext cx="3712671" cy="455764"/>
          </a:xfrm>
          <a:prstGeom prst="left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Flecha izquierda y derecha 24"/>
          <p:cNvSpPr/>
          <p:nvPr/>
        </p:nvSpPr>
        <p:spPr>
          <a:xfrm rot="14133723">
            <a:off x="3568186" y="4396245"/>
            <a:ext cx="1528410" cy="430504"/>
          </a:xfrm>
          <a:prstGeom prst="left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18" y="1137817"/>
            <a:ext cx="1749016" cy="1561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9" name="Conector recto de flecha 28"/>
          <p:cNvCxnSpPr>
            <a:cxnSpLocks/>
          </p:cNvCxnSpPr>
          <p:nvPr/>
        </p:nvCxnSpPr>
        <p:spPr>
          <a:xfrm flipH="1" flipV="1">
            <a:off x="2100822" y="1464317"/>
            <a:ext cx="413862" cy="1791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angular 29"/>
          <p:cNvCxnSpPr/>
          <p:nvPr/>
        </p:nvCxnSpPr>
        <p:spPr>
          <a:xfrm rot="16200000" flipV="1">
            <a:off x="6049762" y="-3442071"/>
            <a:ext cx="418112" cy="8669546"/>
          </a:xfrm>
          <a:prstGeom prst="bentConnector2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CuadroTexto 31"/>
          <p:cNvSpPr txBox="1"/>
          <p:nvPr/>
        </p:nvSpPr>
        <p:spPr>
          <a:xfrm>
            <a:off x="-62108" y="-21131"/>
            <a:ext cx="12254108" cy="9541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2800" b="1" dirty="0">
                <a:solidFill>
                  <a:prstClr val="black"/>
                </a:solidFill>
              </a:rPr>
              <a:t>ARTICULACIÓN Y TRANSITABILIDAD PARA EL DESARROLLO CONTINUO </a:t>
            </a:r>
            <a:endParaRPr lang="es-PE" sz="2800" b="1" dirty="0" smtClean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2800" b="1" dirty="0" smtClean="0">
                <a:solidFill>
                  <a:prstClr val="black"/>
                </a:solidFill>
              </a:rPr>
              <a:t>DE </a:t>
            </a:r>
            <a:r>
              <a:rPr lang="es-PE" sz="2800" b="1" dirty="0">
                <a:solidFill>
                  <a:prstClr val="black"/>
                </a:solidFill>
              </a:rPr>
              <a:t>LAS PERSONAS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1306" y="1880410"/>
            <a:ext cx="2621158" cy="1741198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7"/>
          <a:srcRect b="16847"/>
          <a:stretch/>
        </p:blipFill>
        <p:spPr>
          <a:xfrm>
            <a:off x="9561894" y="3072993"/>
            <a:ext cx="688474" cy="843480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7"/>
          <a:srcRect b="16847"/>
          <a:stretch/>
        </p:blipFill>
        <p:spPr>
          <a:xfrm>
            <a:off x="3102301" y="3125583"/>
            <a:ext cx="710586" cy="87057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7"/>
          <a:srcRect b="16847"/>
          <a:stretch/>
        </p:blipFill>
        <p:spPr>
          <a:xfrm>
            <a:off x="8845729" y="1720933"/>
            <a:ext cx="716165" cy="877405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7"/>
          <a:srcRect b="16847"/>
          <a:stretch/>
        </p:blipFill>
        <p:spPr>
          <a:xfrm>
            <a:off x="4764765" y="1751935"/>
            <a:ext cx="706906" cy="866061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7"/>
          <a:srcRect b="16847"/>
          <a:stretch/>
        </p:blipFill>
        <p:spPr>
          <a:xfrm>
            <a:off x="1777661" y="1891438"/>
            <a:ext cx="588467" cy="720956"/>
          </a:xfrm>
          <a:prstGeom prst="rect">
            <a:avLst/>
          </a:prstGeom>
        </p:spPr>
      </p:pic>
      <p:sp>
        <p:nvSpPr>
          <p:cNvPr id="43" name="Flecha curvada hacia abajo 42"/>
          <p:cNvSpPr/>
          <p:nvPr/>
        </p:nvSpPr>
        <p:spPr>
          <a:xfrm>
            <a:off x="7544419" y="1441781"/>
            <a:ext cx="1363395" cy="558686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Flecha curvada hacia la derecha 43"/>
          <p:cNvSpPr/>
          <p:nvPr/>
        </p:nvSpPr>
        <p:spPr>
          <a:xfrm rot="6347080">
            <a:off x="5736671" y="1097847"/>
            <a:ext cx="517749" cy="1044749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4216628" y="3262237"/>
            <a:ext cx="1695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/>
              <a:t>CERTIFICACIÓN DE COMPETENCIAS</a:t>
            </a:r>
            <a:endParaRPr lang="en-US" b="1" dirty="0"/>
          </a:p>
        </p:txBody>
      </p:sp>
      <p:sp>
        <p:nvSpPr>
          <p:cNvPr id="48" name="CuadroTexto 47"/>
          <p:cNvSpPr txBox="1"/>
          <p:nvPr/>
        </p:nvSpPr>
        <p:spPr>
          <a:xfrm>
            <a:off x="7664535" y="3220315"/>
            <a:ext cx="177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/>
              <a:t>CERTIFICACIÓN DE COMPETENCIAS</a:t>
            </a:r>
            <a:endParaRPr lang="en-US" b="1" dirty="0"/>
          </a:p>
        </p:txBody>
      </p:sp>
      <p:sp>
        <p:nvSpPr>
          <p:cNvPr id="49" name="Flecha derecha 48"/>
          <p:cNvSpPr/>
          <p:nvPr/>
        </p:nvSpPr>
        <p:spPr>
          <a:xfrm rot="19668538">
            <a:off x="9010986" y="2586549"/>
            <a:ext cx="865389" cy="30816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Flecha derecha 49"/>
          <p:cNvSpPr/>
          <p:nvPr/>
        </p:nvSpPr>
        <p:spPr>
          <a:xfrm rot="13330505">
            <a:off x="4559845" y="2749269"/>
            <a:ext cx="584258" cy="2950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97D4143-6FA8-0A49-8AB3-32AA5B3CB715}"/>
              </a:ext>
            </a:extLst>
          </p:cNvPr>
          <p:cNvSpPr txBox="1"/>
          <p:nvPr/>
        </p:nvSpPr>
        <p:spPr>
          <a:xfrm>
            <a:off x="5788026" y="3734037"/>
            <a:ext cx="19891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COMUNITARIA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="" xmlns:a16="http://schemas.microsoft.com/office/drawing/2014/main" id="{FE5D5907-22F5-954B-B4C5-8099C6B4333D}"/>
              </a:ext>
            </a:extLst>
          </p:cNvPr>
          <p:cNvSpPr/>
          <p:nvPr/>
        </p:nvSpPr>
        <p:spPr>
          <a:xfrm>
            <a:off x="1007987" y="3318550"/>
            <a:ext cx="1492952" cy="3276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/>
              <a:t>COMUNIDAD</a:t>
            </a:r>
          </a:p>
        </p:txBody>
      </p:sp>
      <p:sp>
        <p:nvSpPr>
          <p:cNvPr id="52" name="Rectángulo redondeado 51">
            <a:extLst>
              <a:ext uri="{FF2B5EF4-FFF2-40B4-BE49-F238E27FC236}">
                <a16:creationId xmlns="" xmlns:a16="http://schemas.microsoft.com/office/drawing/2014/main" id="{1F89B444-304E-3C4B-B911-E66F188FB89D}"/>
              </a:ext>
            </a:extLst>
          </p:cNvPr>
          <p:cNvSpPr/>
          <p:nvPr/>
        </p:nvSpPr>
        <p:spPr>
          <a:xfrm>
            <a:off x="1383804" y="4236563"/>
            <a:ext cx="1492952" cy="3276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/>
              <a:t>EMPRESA</a:t>
            </a:r>
          </a:p>
        </p:txBody>
      </p:sp>
      <p:sp>
        <p:nvSpPr>
          <p:cNvPr id="53" name="Rectángulo redondeado 52">
            <a:extLst>
              <a:ext uri="{FF2B5EF4-FFF2-40B4-BE49-F238E27FC236}">
                <a16:creationId xmlns="" xmlns:a16="http://schemas.microsoft.com/office/drawing/2014/main" id="{D4C1F162-C691-DD49-B0FD-EBCA3745D8C5}"/>
              </a:ext>
            </a:extLst>
          </p:cNvPr>
          <p:cNvSpPr/>
          <p:nvPr/>
        </p:nvSpPr>
        <p:spPr>
          <a:xfrm>
            <a:off x="1599386" y="4966352"/>
            <a:ext cx="1771754" cy="3276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/>
              <a:t>INSTITUCIONES</a:t>
            </a:r>
          </a:p>
        </p:txBody>
      </p:sp>
      <p:sp>
        <p:nvSpPr>
          <p:cNvPr id="54" name="Rectángulo redondeado 53">
            <a:extLst>
              <a:ext uri="{FF2B5EF4-FFF2-40B4-BE49-F238E27FC236}">
                <a16:creationId xmlns="" xmlns:a16="http://schemas.microsoft.com/office/drawing/2014/main" id="{C2B2C6EE-2161-B140-82C4-9F87E59FF2D7}"/>
              </a:ext>
            </a:extLst>
          </p:cNvPr>
          <p:cNvSpPr/>
          <p:nvPr/>
        </p:nvSpPr>
        <p:spPr>
          <a:xfrm>
            <a:off x="296504" y="696905"/>
            <a:ext cx="1560367" cy="346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/>
              <a:t>UNIVERSIDAD</a:t>
            </a:r>
          </a:p>
        </p:txBody>
      </p:sp>
      <p:sp>
        <p:nvSpPr>
          <p:cNvPr id="55" name="Rectángulo redondeado 54">
            <a:extLst>
              <a:ext uri="{FF2B5EF4-FFF2-40B4-BE49-F238E27FC236}">
                <a16:creationId xmlns="" xmlns:a16="http://schemas.microsoft.com/office/drawing/2014/main" id="{1DCDE6B8-7E14-A546-9168-6EAA7E09E194}"/>
              </a:ext>
            </a:extLst>
          </p:cNvPr>
          <p:cNvSpPr/>
          <p:nvPr/>
        </p:nvSpPr>
        <p:spPr>
          <a:xfrm>
            <a:off x="9300834" y="4814532"/>
            <a:ext cx="1492952" cy="475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/>
              <a:t>SOCIEDAD CIVIL</a:t>
            </a:r>
          </a:p>
        </p:txBody>
      </p:sp>
      <p:sp>
        <p:nvSpPr>
          <p:cNvPr id="56" name="Rectángulo redondeado 55">
            <a:extLst>
              <a:ext uri="{FF2B5EF4-FFF2-40B4-BE49-F238E27FC236}">
                <a16:creationId xmlns="" xmlns:a16="http://schemas.microsoft.com/office/drawing/2014/main" id="{C36F5B68-4E32-234F-A7A5-A8B902145639}"/>
              </a:ext>
            </a:extLst>
          </p:cNvPr>
          <p:cNvSpPr/>
          <p:nvPr/>
        </p:nvSpPr>
        <p:spPr>
          <a:xfrm>
            <a:off x="10187196" y="3936546"/>
            <a:ext cx="1492952" cy="3276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/>
              <a:t>MERCADO</a:t>
            </a:r>
          </a:p>
        </p:txBody>
      </p:sp>
      <p:sp>
        <p:nvSpPr>
          <p:cNvPr id="57" name="Rectángulo redondeado 56">
            <a:extLst>
              <a:ext uri="{FF2B5EF4-FFF2-40B4-BE49-F238E27FC236}">
                <a16:creationId xmlns="" xmlns:a16="http://schemas.microsoft.com/office/drawing/2014/main" id="{9A4241E1-FBE5-F842-B8D6-5BB2281E961A}"/>
              </a:ext>
            </a:extLst>
          </p:cNvPr>
          <p:cNvSpPr/>
          <p:nvPr/>
        </p:nvSpPr>
        <p:spPr>
          <a:xfrm>
            <a:off x="2653353" y="826457"/>
            <a:ext cx="1492952" cy="3276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/>
              <a:t>CEFOP</a:t>
            </a:r>
          </a:p>
        </p:txBody>
      </p:sp>
      <p:sp>
        <p:nvSpPr>
          <p:cNvPr id="58" name="Rectángulo redondeado 57">
            <a:extLst>
              <a:ext uri="{FF2B5EF4-FFF2-40B4-BE49-F238E27FC236}">
                <a16:creationId xmlns="" xmlns:a16="http://schemas.microsoft.com/office/drawing/2014/main" id="{BC098841-C4F4-344C-B5C2-905BE97B52D4}"/>
              </a:ext>
            </a:extLst>
          </p:cNvPr>
          <p:cNvSpPr/>
          <p:nvPr/>
        </p:nvSpPr>
        <p:spPr>
          <a:xfrm>
            <a:off x="8897148" y="829931"/>
            <a:ext cx="1492952" cy="3276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/>
              <a:t>CETPRO/IST</a:t>
            </a:r>
          </a:p>
        </p:txBody>
      </p:sp>
      <p:sp>
        <p:nvSpPr>
          <p:cNvPr id="59" name="Rectángulo redondeado 58">
            <a:extLst>
              <a:ext uri="{FF2B5EF4-FFF2-40B4-BE49-F238E27FC236}">
                <a16:creationId xmlns="" xmlns:a16="http://schemas.microsoft.com/office/drawing/2014/main" id="{DB53DA56-4EE0-3942-8425-F7F7EC260451}"/>
              </a:ext>
            </a:extLst>
          </p:cNvPr>
          <p:cNvSpPr/>
          <p:nvPr/>
        </p:nvSpPr>
        <p:spPr>
          <a:xfrm>
            <a:off x="1663979" y="5681268"/>
            <a:ext cx="1492952" cy="563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/>
              <a:t>GOBIERNO</a:t>
            </a:r>
          </a:p>
          <a:p>
            <a:pPr algn="ctr"/>
            <a:r>
              <a:rPr lang="es-PE" b="1" dirty="0"/>
              <a:t>REGIONAL</a:t>
            </a:r>
          </a:p>
        </p:txBody>
      </p:sp>
      <p:sp>
        <p:nvSpPr>
          <p:cNvPr id="60" name="Rectángulo redondeado 59">
            <a:extLst>
              <a:ext uri="{FF2B5EF4-FFF2-40B4-BE49-F238E27FC236}">
                <a16:creationId xmlns="" xmlns:a16="http://schemas.microsoft.com/office/drawing/2014/main" id="{DB425499-7E6B-4041-958A-48F2B75A834A}"/>
              </a:ext>
            </a:extLst>
          </p:cNvPr>
          <p:cNvSpPr/>
          <p:nvPr/>
        </p:nvSpPr>
        <p:spPr>
          <a:xfrm>
            <a:off x="3622754" y="6141026"/>
            <a:ext cx="1492952" cy="535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/>
              <a:t>GOBIERNOS</a:t>
            </a:r>
          </a:p>
          <a:p>
            <a:pPr algn="ctr"/>
            <a:r>
              <a:rPr lang="es-PE" b="1" dirty="0"/>
              <a:t>LOCALES</a:t>
            </a:r>
          </a:p>
        </p:txBody>
      </p:sp>
      <p:sp>
        <p:nvSpPr>
          <p:cNvPr id="61" name="Rectángulo redondeado 60">
            <a:extLst>
              <a:ext uri="{FF2B5EF4-FFF2-40B4-BE49-F238E27FC236}">
                <a16:creationId xmlns="" xmlns:a16="http://schemas.microsoft.com/office/drawing/2014/main" id="{E59FF062-5CAB-974C-9577-61A9AC35AD3A}"/>
              </a:ext>
            </a:extLst>
          </p:cNvPr>
          <p:cNvSpPr/>
          <p:nvPr/>
        </p:nvSpPr>
        <p:spPr>
          <a:xfrm>
            <a:off x="5949864" y="6455278"/>
            <a:ext cx="1588300" cy="3276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/>
              <a:t>EBR/EBA/EBE</a:t>
            </a:r>
          </a:p>
        </p:txBody>
      </p:sp>
      <p:sp>
        <p:nvSpPr>
          <p:cNvPr id="62" name="Rectángulo redondeado 61">
            <a:extLst>
              <a:ext uri="{FF2B5EF4-FFF2-40B4-BE49-F238E27FC236}">
                <a16:creationId xmlns="" xmlns:a16="http://schemas.microsoft.com/office/drawing/2014/main" id="{527AF364-088E-1145-90AA-E2E4DE05066E}"/>
              </a:ext>
            </a:extLst>
          </p:cNvPr>
          <p:cNvSpPr/>
          <p:nvPr/>
        </p:nvSpPr>
        <p:spPr>
          <a:xfrm>
            <a:off x="8374790" y="5876103"/>
            <a:ext cx="1658042" cy="5423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/>
              <a:t>CONEI/COPALE</a:t>
            </a:r>
          </a:p>
          <a:p>
            <a:pPr algn="ctr"/>
            <a:r>
              <a:rPr lang="es-PE" b="1" dirty="0"/>
              <a:t>COPARE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5953">
            <a:off x="9724692" y="1130771"/>
            <a:ext cx="2479195" cy="1998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35" y="311459"/>
            <a:ext cx="907557" cy="689689"/>
          </a:xfrm>
          <a:prstGeom prst="rect">
            <a:avLst/>
          </a:prstGeom>
        </p:spPr>
      </p:pic>
      <p:sp>
        <p:nvSpPr>
          <p:cNvPr id="46" name="Rectángulo 13"/>
          <p:cNvSpPr/>
          <p:nvPr/>
        </p:nvSpPr>
        <p:spPr>
          <a:xfrm rot="5400000">
            <a:off x="11690047" y="499195"/>
            <a:ext cx="689688" cy="314217"/>
          </a:xfrm>
          <a:prstGeom prst="rect">
            <a:avLst/>
          </a:prstGeom>
          <a:solidFill>
            <a:srgbClr val="007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7598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3018729"/>
              </p:ext>
            </p:extLst>
          </p:nvPr>
        </p:nvGraphicFramePr>
        <p:xfrm>
          <a:off x="1999529" y="773124"/>
          <a:ext cx="10192471" cy="6084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Redondear rectángulo de esquina del mismo lado"/>
          <p:cNvSpPr/>
          <p:nvPr/>
        </p:nvSpPr>
        <p:spPr>
          <a:xfrm>
            <a:off x="0" y="2292228"/>
            <a:ext cx="2288675" cy="2881918"/>
          </a:xfrm>
          <a:prstGeom prst="round2Same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16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FIN: Seres humanos educados, ejercen su ciudadanía con convicción y compromiso, practican el bien común y desarrollan sus talentos para alcanzar las mejores oportunidades.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4"/>
          <p:cNvSpPr txBox="1"/>
          <p:nvPr/>
        </p:nvSpPr>
        <p:spPr>
          <a:xfrm>
            <a:off x="2527892" y="111404"/>
            <a:ext cx="6602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POLITICA EDUCATIVA REGIONAL 2019-2022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35" y="111404"/>
            <a:ext cx="907557" cy="689689"/>
          </a:xfrm>
          <a:prstGeom prst="rect">
            <a:avLst/>
          </a:prstGeom>
        </p:spPr>
      </p:pic>
      <p:sp>
        <p:nvSpPr>
          <p:cNvPr id="10" name="Rectángulo 13"/>
          <p:cNvSpPr/>
          <p:nvPr/>
        </p:nvSpPr>
        <p:spPr>
          <a:xfrm rot="5400000">
            <a:off x="11690047" y="499195"/>
            <a:ext cx="689688" cy="314217"/>
          </a:xfrm>
          <a:prstGeom prst="rect">
            <a:avLst/>
          </a:prstGeom>
          <a:solidFill>
            <a:srgbClr val="007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10 Tarjeta"/>
          <p:cNvSpPr/>
          <p:nvPr/>
        </p:nvSpPr>
        <p:spPr>
          <a:xfrm>
            <a:off x="9559217" y="890418"/>
            <a:ext cx="2190307" cy="1401810"/>
          </a:xfrm>
          <a:prstGeom prst="flowChartPunchedCard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000" b="1" u="sng" dirty="0" smtClean="0"/>
          </a:p>
          <a:p>
            <a:pPr algn="ctr"/>
            <a:endParaRPr lang="es-ES" sz="1000" b="1" u="sng" dirty="0" smtClean="0"/>
          </a:p>
          <a:p>
            <a:pPr algn="ctr"/>
            <a:endParaRPr lang="es-ES" sz="1000" b="1" u="sng" dirty="0" smtClean="0"/>
          </a:p>
          <a:p>
            <a:pPr algn="ctr"/>
            <a:r>
              <a:rPr lang="es-ES" sz="1000" b="1" u="sng" dirty="0" smtClean="0"/>
              <a:t>Buen Vivir</a:t>
            </a:r>
          </a:p>
          <a:p>
            <a:r>
              <a:rPr lang="es-ES" sz="1000" dirty="0" smtClean="0"/>
              <a:t>Escuela                    Bien Público</a:t>
            </a:r>
          </a:p>
          <a:p>
            <a:r>
              <a:rPr lang="es-ES" sz="1000" dirty="0" smtClean="0"/>
              <a:t>Familia                     Identidad</a:t>
            </a:r>
          </a:p>
          <a:p>
            <a:r>
              <a:rPr lang="es-ES" sz="1000" dirty="0" smtClean="0"/>
              <a:t>Comunidad</a:t>
            </a:r>
          </a:p>
          <a:p>
            <a:r>
              <a:rPr lang="es-ES" sz="1000" dirty="0" smtClean="0"/>
              <a:t>Ciudadanía</a:t>
            </a:r>
          </a:p>
          <a:p>
            <a:r>
              <a:rPr lang="es-ES" sz="1000" dirty="0" smtClean="0"/>
              <a:t>Desempeños Éticos</a:t>
            </a:r>
          </a:p>
          <a:p>
            <a:r>
              <a:rPr lang="es-ES" sz="1000" dirty="0" smtClean="0"/>
              <a:t>Compromiso Social</a:t>
            </a:r>
          </a:p>
          <a:p>
            <a:r>
              <a:rPr lang="es-ES" sz="1000" dirty="0" smtClean="0"/>
              <a:t>Relaciones Interpersonales</a:t>
            </a:r>
          </a:p>
          <a:p>
            <a:pPr algn="ctr"/>
            <a:endParaRPr lang="es-ES" sz="1000" dirty="0" smtClean="0"/>
          </a:p>
          <a:p>
            <a:pPr algn="ctr"/>
            <a:endParaRPr lang="es-ES" sz="1000" dirty="0" smtClean="0"/>
          </a:p>
          <a:p>
            <a:pPr algn="ctr"/>
            <a:endParaRPr lang="es-ES" sz="1000" dirty="0" smtClean="0"/>
          </a:p>
          <a:p>
            <a:pPr algn="ctr"/>
            <a:endParaRPr lang="es-ES" sz="1000" dirty="0" smtClean="0"/>
          </a:p>
          <a:p>
            <a:pPr algn="ctr"/>
            <a:endParaRPr lang="es-ES" sz="1000" dirty="0" smtClean="0"/>
          </a:p>
        </p:txBody>
      </p:sp>
      <p:sp>
        <p:nvSpPr>
          <p:cNvPr id="12" name="11 Tarjeta"/>
          <p:cNvSpPr/>
          <p:nvPr/>
        </p:nvSpPr>
        <p:spPr>
          <a:xfrm>
            <a:off x="9657050" y="5174145"/>
            <a:ext cx="2190307" cy="1401810"/>
          </a:xfrm>
          <a:prstGeom prst="flowChartPunchedCard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00" b="1" u="sng" dirty="0" smtClean="0"/>
              <a:t>Talento Humano</a:t>
            </a:r>
          </a:p>
          <a:p>
            <a:r>
              <a:rPr lang="es-ES" sz="1000" dirty="0" smtClean="0"/>
              <a:t>Riqueza Local    Proyectos Productivos </a:t>
            </a:r>
          </a:p>
          <a:p>
            <a:r>
              <a:rPr lang="es-ES" sz="1000" dirty="0" smtClean="0"/>
              <a:t>Investigación     </a:t>
            </a:r>
            <a:r>
              <a:rPr lang="es-ES" sz="1000" dirty="0" err="1" smtClean="0"/>
              <a:t>Emprendedurismo</a:t>
            </a:r>
            <a:endParaRPr lang="es-ES" sz="1000" dirty="0" smtClean="0"/>
          </a:p>
          <a:p>
            <a:r>
              <a:rPr lang="es-ES" sz="1000" dirty="0" smtClean="0"/>
              <a:t>Innovación         Mercado</a:t>
            </a:r>
          </a:p>
          <a:p>
            <a:r>
              <a:rPr lang="es-ES" sz="1000" dirty="0" smtClean="0"/>
              <a:t>Tecnología          Ahorro</a:t>
            </a:r>
          </a:p>
          <a:p>
            <a:r>
              <a:rPr lang="es-ES" sz="1000" dirty="0" smtClean="0"/>
              <a:t>Arte </a:t>
            </a:r>
          </a:p>
          <a:p>
            <a:r>
              <a:rPr lang="es-ES" sz="1000" dirty="0" smtClean="0"/>
              <a:t>Idiomas</a:t>
            </a:r>
          </a:p>
          <a:p>
            <a:r>
              <a:rPr lang="es-ES" sz="1000" dirty="0" smtClean="0"/>
              <a:t>Proyectos Sociales</a:t>
            </a:r>
          </a:p>
          <a:p>
            <a:pPr algn="ctr"/>
            <a:endParaRPr lang="es-ES" dirty="0"/>
          </a:p>
        </p:txBody>
      </p:sp>
      <p:sp>
        <p:nvSpPr>
          <p:cNvPr id="13" name="12 Tarjeta"/>
          <p:cNvSpPr/>
          <p:nvPr/>
        </p:nvSpPr>
        <p:spPr>
          <a:xfrm>
            <a:off x="2447569" y="5174145"/>
            <a:ext cx="2190307" cy="1401810"/>
          </a:xfrm>
          <a:prstGeom prst="flowChartPunchedCard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000" b="1" u="sng" dirty="0" smtClean="0"/>
          </a:p>
          <a:p>
            <a:pPr algn="ctr"/>
            <a:r>
              <a:rPr lang="es-ES" sz="1000" b="1" u="sng" dirty="0" smtClean="0"/>
              <a:t>Estructuras Permanentes</a:t>
            </a:r>
          </a:p>
          <a:p>
            <a:r>
              <a:rPr lang="es-ES" sz="1000" dirty="0" smtClean="0"/>
              <a:t>Escuela Organizada para el Desarrollo</a:t>
            </a:r>
          </a:p>
          <a:p>
            <a:r>
              <a:rPr lang="es-ES" sz="1000" dirty="0" smtClean="0"/>
              <a:t>Correspondencia organizacional y Funcional</a:t>
            </a:r>
          </a:p>
          <a:p>
            <a:r>
              <a:rPr lang="es-ES" sz="1000" dirty="0" smtClean="0"/>
              <a:t>Instrumentos de Gestión</a:t>
            </a:r>
          </a:p>
          <a:p>
            <a:r>
              <a:rPr lang="es-ES" sz="1000" dirty="0" smtClean="0"/>
              <a:t>Demandas y Prioridades territoriales</a:t>
            </a:r>
          </a:p>
          <a:p>
            <a:r>
              <a:rPr lang="es-ES" sz="1000" dirty="0" smtClean="0"/>
              <a:t>Inclusión</a:t>
            </a:r>
          </a:p>
          <a:p>
            <a:r>
              <a:rPr lang="es-ES" sz="1000" dirty="0" smtClean="0"/>
              <a:t>Disminución de Brechas</a:t>
            </a:r>
          </a:p>
          <a:p>
            <a:pPr algn="ctr"/>
            <a:endParaRPr lang="es-ES" sz="1000" dirty="0" smtClean="0"/>
          </a:p>
          <a:p>
            <a:pPr algn="ctr"/>
            <a:endParaRPr lang="es-ES" sz="1000" dirty="0" smtClean="0"/>
          </a:p>
          <a:p>
            <a:pPr algn="ctr"/>
            <a:r>
              <a:rPr lang="es-ES" sz="1000" dirty="0" smtClean="0"/>
              <a:t> </a:t>
            </a:r>
            <a:endParaRPr lang="es-ES" sz="1000" dirty="0"/>
          </a:p>
        </p:txBody>
      </p:sp>
      <p:sp>
        <p:nvSpPr>
          <p:cNvPr id="14" name="13 Tarjeta"/>
          <p:cNvSpPr/>
          <p:nvPr/>
        </p:nvSpPr>
        <p:spPr>
          <a:xfrm>
            <a:off x="2288675" y="1010313"/>
            <a:ext cx="2321442" cy="1401810"/>
          </a:xfrm>
          <a:prstGeom prst="flowChartPunchedCard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000" b="1" u="sng" dirty="0" smtClean="0"/>
          </a:p>
          <a:p>
            <a:pPr algn="ctr"/>
            <a:r>
              <a:rPr lang="es-ES" sz="1000" b="1" u="sng" dirty="0" smtClean="0"/>
              <a:t>Salud y Ambiente</a:t>
            </a:r>
          </a:p>
          <a:p>
            <a:r>
              <a:rPr lang="es-ES" sz="1000" dirty="0" smtClean="0"/>
              <a:t>Colaboración                       </a:t>
            </a:r>
            <a:r>
              <a:rPr lang="es-ES" sz="1000" dirty="0" err="1" smtClean="0"/>
              <a:t>Ecoeficiencia</a:t>
            </a:r>
            <a:endParaRPr lang="es-ES" sz="1000" dirty="0" smtClean="0"/>
          </a:p>
          <a:p>
            <a:r>
              <a:rPr lang="es-ES" sz="1000" dirty="0" smtClean="0"/>
              <a:t>Gestión del desarrollo </a:t>
            </a:r>
          </a:p>
          <a:p>
            <a:r>
              <a:rPr lang="es-ES" sz="1000" dirty="0" smtClean="0"/>
              <a:t>Salud integral</a:t>
            </a:r>
          </a:p>
          <a:p>
            <a:r>
              <a:rPr lang="es-ES" sz="1000" dirty="0" smtClean="0"/>
              <a:t>Equilibrio Ambiental</a:t>
            </a:r>
          </a:p>
          <a:p>
            <a:r>
              <a:rPr lang="es-ES" sz="1000" dirty="0" smtClean="0"/>
              <a:t>Disminución de anemia</a:t>
            </a:r>
          </a:p>
          <a:p>
            <a:r>
              <a:rPr lang="es-ES" sz="1000" dirty="0" smtClean="0"/>
              <a:t>Disminución de la Desnutrición Crónica Huella de Carbono</a:t>
            </a:r>
          </a:p>
          <a:p>
            <a:pPr algn="ctr"/>
            <a:endParaRPr lang="es-ES" sz="1000" dirty="0" smtClean="0"/>
          </a:p>
          <a:p>
            <a:pPr algn="ctr"/>
            <a:endParaRPr lang="es-ES" sz="1000" dirty="0" smtClean="0"/>
          </a:p>
          <a:p>
            <a:pPr algn="ctr"/>
            <a:endParaRPr lang="es-ES" sz="1000" dirty="0"/>
          </a:p>
        </p:txBody>
      </p:sp>
      <p:sp>
        <p:nvSpPr>
          <p:cNvPr id="17" name="16 Flecha doblada hacia arriba"/>
          <p:cNvSpPr/>
          <p:nvPr/>
        </p:nvSpPr>
        <p:spPr>
          <a:xfrm>
            <a:off x="8317347" y="4716453"/>
            <a:ext cx="1339703" cy="70174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Flecha doblada hacia arriba"/>
          <p:cNvSpPr/>
          <p:nvPr/>
        </p:nvSpPr>
        <p:spPr>
          <a:xfrm rot="10800000">
            <a:off x="4546579" y="1941351"/>
            <a:ext cx="1282749" cy="70174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Flecha doblada hacia arriba"/>
          <p:cNvSpPr/>
          <p:nvPr/>
        </p:nvSpPr>
        <p:spPr>
          <a:xfrm rot="16200000">
            <a:off x="8582090" y="1583857"/>
            <a:ext cx="669855" cy="1199337"/>
          </a:xfrm>
          <a:prstGeom prst="bentUpArrow">
            <a:avLst>
              <a:gd name="adj1" fmla="val 25000"/>
              <a:gd name="adj2" fmla="val 2348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Flecha doblada hacia arriba"/>
          <p:cNvSpPr/>
          <p:nvPr/>
        </p:nvSpPr>
        <p:spPr>
          <a:xfrm rot="5400000">
            <a:off x="4781720" y="4578418"/>
            <a:ext cx="903767" cy="1191455"/>
          </a:xfrm>
          <a:prstGeom prst="bentUpArrow">
            <a:avLst>
              <a:gd name="adj1" fmla="val 19118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7" name="26 Conector recto de flecha"/>
          <p:cNvCxnSpPr/>
          <p:nvPr/>
        </p:nvCxnSpPr>
        <p:spPr>
          <a:xfrm flipH="1">
            <a:off x="4637876" y="6119950"/>
            <a:ext cx="1191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 flipV="1">
            <a:off x="8317349" y="1345932"/>
            <a:ext cx="1241868" cy="106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>
            <a:endCxn id="14" idx="2"/>
          </p:cNvCxnSpPr>
          <p:nvPr/>
        </p:nvCxnSpPr>
        <p:spPr>
          <a:xfrm flipV="1">
            <a:off x="3449396" y="2412123"/>
            <a:ext cx="0" cy="2309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>
            <a:off x="10582082" y="4722262"/>
            <a:ext cx="10633" cy="4518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461771"/>
            <a:ext cx="12212748" cy="639622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44" y="5869558"/>
            <a:ext cx="907559" cy="68969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 rot="5400000">
            <a:off x="11690047" y="6065016"/>
            <a:ext cx="689688" cy="314217"/>
          </a:xfrm>
          <a:prstGeom prst="rect">
            <a:avLst/>
          </a:prstGeom>
          <a:solidFill>
            <a:srgbClr val="007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081345" y="5407893"/>
            <a:ext cx="2092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solidFill>
                  <a:srgbClr val="007FB5"/>
                </a:solidFill>
              </a:rPr>
              <a:t>DIRECCIÓN REGIONAL</a:t>
            </a:r>
          </a:p>
          <a:p>
            <a:pPr algn="ctr"/>
            <a:r>
              <a:rPr lang="es-PE" sz="1200" b="1" dirty="0">
                <a:solidFill>
                  <a:srgbClr val="007FB5"/>
                </a:solidFill>
              </a:rPr>
              <a:t> DE EDUCACIÓN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CEC75C3-637A-4C03-8FC6-803FD0204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97" y="132736"/>
            <a:ext cx="11448338" cy="6725264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260306" y="64779"/>
            <a:ext cx="11692127" cy="464950"/>
          </a:xfrm>
          <a:solidFill>
            <a:srgbClr val="00B0F0"/>
          </a:solidFill>
          <a:ln w="34925" cmpd="dbl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_tradnl" sz="3600" b="1" dirty="0" smtClean="0">
                <a:solidFill>
                  <a:srgbClr val="002060"/>
                </a:solidFill>
                <a:latin typeface="+mn-lt"/>
                <a:ea typeface="Arial" charset="0"/>
                <a:cs typeface="Arial" charset="0"/>
              </a:rPr>
              <a:t>ESCUELA DECO: ESTRATEGIAS </a:t>
            </a:r>
            <a:r>
              <a:rPr lang="es-ES_tradnl" sz="3600" b="1" dirty="0" smtClean="0">
                <a:solidFill>
                  <a:srgbClr val="002060"/>
                </a:solidFill>
                <a:latin typeface="+mn-lt"/>
                <a:ea typeface="Arial" charset="0"/>
                <a:cs typeface="Arial" charset="0"/>
              </a:rPr>
              <a:t>DE GESTIÓN PRIORIZADAS</a:t>
            </a:r>
            <a:endParaRPr lang="es-ES_tradnl" sz="3600" b="1" dirty="0">
              <a:solidFill>
                <a:srgbClr val="002060"/>
              </a:solidFill>
              <a:latin typeface="+mn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24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20" y="170080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19536" y="1998000"/>
            <a:ext cx="8229600" cy="48600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s-ES" dirty="0" smtClean="0"/>
          </a:p>
          <a:p>
            <a:pPr algn="ctr">
              <a:buNone/>
            </a:pPr>
            <a:endParaRPr lang="es-ES" dirty="0"/>
          </a:p>
          <a:p>
            <a:pPr algn="ctr">
              <a:buNone/>
            </a:pPr>
            <a:endParaRPr lang="es-ES" dirty="0" smtClean="0"/>
          </a:p>
          <a:p>
            <a:pPr algn="ctr">
              <a:buNone/>
            </a:pPr>
            <a:endParaRPr lang="es-ES" dirty="0" smtClean="0"/>
          </a:p>
          <a:p>
            <a:pPr algn="ctr">
              <a:buNone/>
            </a:pPr>
            <a:endParaRPr lang="es-ES" dirty="0"/>
          </a:p>
          <a:p>
            <a:pPr algn="ctr">
              <a:buNone/>
            </a:pPr>
            <a:endParaRPr lang="es-ES" dirty="0" smtClean="0"/>
          </a:p>
          <a:p>
            <a:endParaRPr lang="es-ES" dirty="0"/>
          </a:p>
        </p:txBody>
      </p:sp>
      <p:sp>
        <p:nvSpPr>
          <p:cNvPr id="104" name="1 Título"/>
          <p:cNvSpPr txBox="1">
            <a:spLocks/>
          </p:cNvSpPr>
          <p:nvPr/>
        </p:nvSpPr>
        <p:spPr>
          <a:xfrm>
            <a:off x="1919536" y="341784"/>
            <a:ext cx="8229600" cy="114300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es-ES" sz="4400" dirty="0">
                <a:solidFill>
                  <a:srgbClr val="C0504D">
                    <a:lumMod val="75000"/>
                  </a:srgbClr>
                </a:solidFill>
                <a:latin typeface="Book Antiqua" pitchFamily="18" charset="0"/>
                <a:ea typeface="+mj-ea"/>
                <a:cs typeface="+mj-cs"/>
              </a:rPr>
              <a:t>Los Organizadores del Desarrollo Infantil</a:t>
            </a:r>
            <a:r>
              <a:rPr lang="es-ES" sz="4400" dirty="0">
                <a:solidFill>
                  <a:prstClr val="black"/>
                </a:solidFill>
                <a:latin typeface="Book Antiqua" pitchFamily="18" charset="0"/>
                <a:ea typeface="+mj-ea"/>
                <a:cs typeface="+mj-cs"/>
              </a:rPr>
              <a:t/>
            </a:r>
            <a:br>
              <a:rPr lang="es-ES" sz="4400" dirty="0">
                <a:solidFill>
                  <a:prstClr val="black"/>
                </a:solidFill>
                <a:latin typeface="Book Antiqua" pitchFamily="18" charset="0"/>
                <a:ea typeface="+mj-ea"/>
                <a:cs typeface="+mj-cs"/>
              </a:rPr>
            </a:br>
            <a:endParaRPr lang="es-ES" sz="4400" dirty="0">
              <a:solidFill>
                <a:prstClr val="black"/>
              </a:solidFill>
              <a:latin typeface="Book Antiqua" pitchFamily="18" charset="0"/>
              <a:ea typeface="+mj-ea"/>
              <a:cs typeface="+mj-cs"/>
            </a:endParaRPr>
          </a:p>
        </p:txBody>
      </p:sp>
      <p:sp>
        <p:nvSpPr>
          <p:cNvPr id="107" name="106 Rectángulo"/>
          <p:cNvSpPr/>
          <p:nvPr/>
        </p:nvSpPr>
        <p:spPr>
          <a:xfrm>
            <a:off x="2927647" y="2060851"/>
            <a:ext cx="666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prstClr val="black"/>
                </a:solidFill>
                <a:latin typeface="Book Antiqua" pitchFamily="18" charset="0"/>
              </a:rPr>
              <a:t>ordenan – promueven  - planifican </a:t>
            </a:r>
            <a:endParaRPr lang="es-ES" sz="2800" dirty="0">
              <a:solidFill>
                <a:prstClr val="black"/>
              </a:solidFill>
            </a:endParaRPr>
          </a:p>
        </p:txBody>
      </p:sp>
      <p:cxnSp>
        <p:nvCxnSpPr>
          <p:cNvPr id="113" name="112 Conector curvado"/>
          <p:cNvCxnSpPr/>
          <p:nvPr/>
        </p:nvCxnSpPr>
        <p:spPr>
          <a:xfrm rot="10800000" flipV="1">
            <a:off x="9336360" y="908720"/>
            <a:ext cx="468000" cy="1080000"/>
          </a:xfrm>
          <a:prstGeom prst="curvedConnector3">
            <a:avLst>
              <a:gd name="adj1" fmla="val -79577"/>
            </a:avLst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115 Rectángulo"/>
          <p:cNvSpPr/>
          <p:nvPr/>
        </p:nvSpPr>
        <p:spPr>
          <a:xfrm>
            <a:off x="2783632" y="3356995"/>
            <a:ext cx="630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prstClr val="black"/>
                </a:solidFill>
                <a:latin typeface="Book Antiqua" pitchFamily="18" charset="0"/>
              </a:rPr>
              <a:t>y tienen la aptitud </a:t>
            </a:r>
          </a:p>
          <a:p>
            <a:pPr algn="ctr"/>
            <a:r>
              <a:rPr lang="es-ES" sz="2800" dirty="0">
                <a:solidFill>
                  <a:prstClr val="black"/>
                </a:solidFill>
                <a:latin typeface="Book Antiqua" pitchFamily="18" charset="0"/>
              </a:rPr>
              <a:t>de estructurar – constituir</a:t>
            </a:r>
            <a:endParaRPr lang="es-ES" sz="2800" dirty="0">
              <a:solidFill>
                <a:prstClr val="black"/>
              </a:solidFill>
            </a:endParaRPr>
          </a:p>
        </p:txBody>
      </p:sp>
      <p:cxnSp>
        <p:nvCxnSpPr>
          <p:cNvPr id="117" name="116 Conector curvado"/>
          <p:cNvCxnSpPr/>
          <p:nvPr/>
        </p:nvCxnSpPr>
        <p:spPr>
          <a:xfrm>
            <a:off x="3035776" y="2348880"/>
            <a:ext cx="1044000" cy="1188000"/>
          </a:xfrm>
          <a:prstGeom prst="curvedConnector3">
            <a:avLst>
              <a:gd name="adj1" fmla="val -107911"/>
            </a:avLst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149 Conector curvado"/>
          <p:cNvCxnSpPr/>
          <p:nvPr/>
        </p:nvCxnSpPr>
        <p:spPr>
          <a:xfrm rot="10800000" flipV="1">
            <a:off x="9336360" y="4005096"/>
            <a:ext cx="288000" cy="828000"/>
          </a:xfrm>
          <a:prstGeom prst="curvedConnector3">
            <a:avLst>
              <a:gd name="adj1" fmla="val -203570"/>
            </a:avLst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154 Rectángulo"/>
          <p:cNvSpPr/>
          <p:nvPr/>
        </p:nvSpPr>
        <p:spPr>
          <a:xfrm>
            <a:off x="2207568" y="4626003"/>
            <a:ext cx="7236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prstClr val="black"/>
                </a:solidFill>
                <a:latin typeface="Book Antiqua" pitchFamily="18" charset="0"/>
              </a:rPr>
              <a:t>es decir, de establecer o reformar una cosa </a:t>
            </a:r>
          </a:p>
          <a:p>
            <a:pPr algn="ctr"/>
            <a:r>
              <a:rPr lang="es-ES" sz="2800" dirty="0">
                <a:solidFill>
                  <a:prstClr val="black"/>
                </a:solidFill>
                <a:latin typeface="Book Antiqua" pitchFamily="18" charset="0"/>
              </a:rPr>
              <a:t>sujetando a reglas, orden, armonía y dependencia de las partes que la componen</a:t>
            </a:r>
            <a:endParaRPr lang="es-ES" sz="2800" dirty="0">
              <a:solidFill>
                <a:prstClr val="black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35" y="311459"/>
            <a:ext cx="907557" cy="6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0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7" grpId="0" build="allAtOnce"/>
      <p:bldP spid="116" grpId="0" build="allAtOnce"/>
      <p:bldP spid="155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reeform 2"/>
          <p:cNvSpPr>
            <a:spLocks noChangeAspect="1"/>
          </p:cNvSpPr>
          <p:nvPr/>
        </p:nvSpPr>
        <p:spPr bwMode="auto">
          <a:xfrm>
            <a:off x="3257553" y="2936875"/>
            <a:ext cx="5832475" cy="833438"/>
          </a:xfrm>
          <a:custGeom>
            <a:avLst/>
            <a:gdLst>
              <a:gd name="T0" fmla="*/ 2147483647 w 1881"/>
              <a:gd name="T1" fmla="*/ 2147483647 h 269"/>
              <a:gd name="T2" fmla="*/ 2147483647 w 1881"/>
              <a:gd name="T3" fmla="*/ 2147483647 h 269"/>
              <a:gd name="T4" fmla="*/ 2147483647 w 1881"/>
              <a:gd name="T5" fmla="*/ 2147483647 h 269"/>
              <a:gd name="T6" fmla="*/ 2147483647 w 1881"/>
              <a:gd name="T7" fmla="*/ 2147483647 h 269"/>
              <a:gd name="T8" fmla="*/ 2147483647 w 1881"/>
              <a:gd name="T9" fmla="*/ 2147483647 h 269"/>
              <a:gd name="T10" fmla="*/ 2147483647 w 1881"/>
              <a:gd name="T11" fmla="*/ 2147483647 h 269"/>
              <a:gd name="T12" fmla="*/ 2147483647 w 1881"/>
              <a:gd name="T13" fmla="*/ 2147483647 h 269"/>
              <a:gd name="T14" fmla="*/ 2147483647 w 1881"/>
              <a:gd name="T15" fmla="*/ 2147483647 h 269"/>
              <a:gd name="T16" fmla="*/ 2147483647 w 1881"/>
              <a:gd name="T17" fmla="*/ 2147483647 h 269"/>
              <a:gd name="T18" fmla="*/ 2147483647 w 1881"/>
              <a:gd name="T19" fmla="*/ 2147483647 h 269"/>
              <a:gd name="T20" fmla="*/ 2147483647 w 1881"/>
              <a:gd name="T21" fmla="*/ 2147483647 h 269"/>
              <a:gd name="T22" fmla="*/ 2147483647 w 1881"/>
              <a:gd name="T23" fmla="*/ 2147483647 h 269"/>
              <a:gd name="T24" fmla="*/ 2147483647 w 1881"/>
              <a:gd name="T25" fmla="*/ 2147483647 h 269"/>
              <a:gd name="T26" fmla="*/ 2147483647 w 1881"/>
              <a:gd name="T27" fmla="*/ 2147483647 h 269"/>
              <a:gd name="T28" fmla="*/ 2147483647 w 1881"/>
              <a:gd name="T29" fmla="*/ 2147483647 h 269"/>
              <a:gd name="T30" fmla="*/ 2147483647 w 1881"/>
              <a:gd name="T31" fmla="*/ 2147483647 h 269"/>
              <a:gd name="T32" fmla="*/ 2147483647 w 1881"/>
              <a:gd name="T33" fmla="*/ 2147483647 h 269"/>
              <a:gd name="T34" fmla="*/ 2147483647 w 1881"/>
              <a:gd name="T35" fmla="*/ 2147483647 h 269"/>
              <a:gd name="T36" fmla="*/ 2147483647 w 1881"/>
              <a:gd name="T37" fmla="*/ 2147483647 h 269"/>
              <a:gd name="T38" fmla="*/ 2147483647 w 1881"/>
              <a:gd name="T39" fmla="*/ 0 h 269"/>
              <a:gd name="T40" fmla="*/ 2147483647 w 1881"/>
              <a:gd name="T41" fmla="*/ 0 h 269"/>
              <a:gd name="T42" fmla="*/ 2147483647 w 1881"/>
              <a:gd name="T43" fmla="*/ 2147483647 h 269"/>
              <a:gd name="T44" fmla="*/ 2147483647 w 1881"/>
              <a:gd name="T45" fmla="*/ 2147483647 h 269"/>
              <a:gd name="T46" fmla="*/ 2147483647 w 1881"/>
              <a:gd name="T47" fmla="*/ 2147483647 h 269"/>
              <a:gd name="T48" fmla="*/ 2147483647 w 1881"/>
              <a:gd name="T49" fmla="*/ 2147483647 h 269"/>
              <a:gd name="T50" fmla="*/ 2147483647 w 1881"/>
              <a:gd name="T51" fmla="*/ 2147483647 h 269"/>
              <a:gd name="T52" fmla="*/ 2147483647 w 1881"/>
              <a:gd name="T53" fmla="*/ 2147483647 h 269"/>
              <a:gd name="T54" fmla="*/ 2147483647 w 1881"/>
              <a:gd name="T55" fmla="*/ 2147483647 h 269"/>
              <a:gd name="T56" fmla="*/ 2147483647 w 1881"/>
              <a:gd name="T57" fmla="*/ 2147483647 h 269"/>
              <a:gd name="T58" fmla="*/ 2147483647 w 1881"/>
              <a:gd name="T59" fmla="*/ 2147483647 h 269"/>
              <a:gd name="T60" fmla="*/ 2147483647 w 1881"/>
              <a:gd name="T61" fmla="*/ 2147483647 h 269"/>
              <a:gd name="T62" fmla="*/ 2147483647 w 1881"/>
              <a:gd name="T63" fmla="*/ 2147483647 h 269"/>
              <a:gd name="T64" fmla="*/ 2147483647 w 1881"/>
              <a:gd name="T65" fmla="*/ 2147483647 h 269"/>
              <a:gd name="T66" fmla="*/ 2147483647 w 1881"/>
              <a:gd name="T67" fmla="*/ 2147483647 h 269"/>
              <a:gd name="T68" fmla="*/ 2147483647 w 1881"/>
              <a:gd name="T69" fmla="*/ 2147483647 h 269"/>
              <a:gd name="T70" fmla="*/ 2147483647 w 1881"/>
              <a:gd name="T71" fmla="*/ 2147483647 h 269"/>
              <a:gd name="T72" fmla="*/ 2147483647 w 1881"/>
              <a:gd name="T73" fmla="*/ 2147483647 h 269"/>
              <a:gd name="T74" fmla="*/ 2147483647 w 1881"/>
              <a:gd name="T75" fmla="*/ 2147483647 h 269"/>
              <a:gd name="T76" fmla="*/ 2147483647 w 1881"/>
              <a:gd name="T77" fmla="*/ 2147483647 h 269"/>
              <a:gd name="T78" fmla="*/ 2147483647 w 1881"/>
              <a:gd name="T79" fmla="*/ 2147483647 h 2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881"/>
              <a:gd name="T121" fmla="*/ 0 h 269"/>
              <a:gd name="T122" fmla="*/ 1881 w 1881"/>
              <a:gd name="T123" fmla="*/ 269 h 26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881" h="269">
                <a:moveTo>
                  <a:pt x="940" y="269"/>
                </a:moveTo>
                <a:lnTo>
                  <a:pt x="1036" y="269"/>
                </a:lnTo>
                <a:lnTo>
                  <a:pt x="1130" y="267"/>
                </a:lnTo>
                <a:lnTo>
                  <a:pt x="1220" y="263"/>
                </a:lnTo>
                <a:lnTo>
                  <a:pt x="1306" y="258"/>
                </a:lnTo>
                <a:lnTo>
                  <a:pt x="1388" y="252"/>
                </a:lnTo>
                <a:lnTo>
                  <a:pt x="1465" y="246"/>
                </a:lnTo>
                <a:lnTo>
                  <a:pt x="1538" y="238"/>
                </a:lnTo>
                <a:lnTo>
                  <a:pt x="1605" y="229"/>
                </a:lnTo>
                <a:lnTo>
                  <a:pt x="1665" y="219"/>
                </a:lnTo>
                <a:lnTo>
                  <a:pt x="1720" y="210"/>
                </a:lnTo>
                <a:lnTo>
                  <a:pt x="1766" y="198"/>
                </a:lnTo>
                <a:lnTo>
                  <a:pt x="1806" y="186"/>
                </a:lnTo>
                <a:lnTo>
                  <a:pt x="1824" y="181"/>
                </a:lnTo>
                <a:lnTo>
                  <a:pt x="1837" y="175"/>
                </a:lnTo>
                <a:lnTo>
                  <a:pt x="1851" y="167"/>
                </a:lnTo>
                <a:lnTo>
                  <a:pt x="1862" y="162"/>
                </a:lnTo>
                <a:lnTo>
                  <a:pt x="1870" y="154"/>
                </a:lnTo>
                <a:lnTo>
                  <a:pt x="1876" y="148"/>
                </a:lnTo>
                <a:lnTo>
                  <a:pt x="1879" y="140"/>
                </a:lnTo>
                <a:lnTo>
                  <a:pt x="1881" y="135"/>
                </a:lnTo>
                <a:lnTo>
                  <a:pt x="1879" y="127"/>
                </a:lnTo>
                <a:lnTo>
                  <a:pt x="1876" y="121"/>
                </a:lnTo>
                <a:lnTo>
                  <a:pt x="1870" y="114"/>
                </a:lnTo>
                <a:lnTo>
                  <a:pt x="1862" y="108"/>
                </a:lnTo>
                <a:lnTo>
                  <a:pt x="1851" y="100"/>
                </a:lnTo>
                <a:lnTo>
                  <a:pt x="1837" y="94"/>
                </a:lnTo>
                <a:lnTo>
                  <a:pt x="1824" y="89"/>
                </a:lnTo>
                <a:lnTo>
                  <a:pt x="1806" y="81"/>
                </a:lnTo>
                <a:lnTo>
                  <a:pt x="1766" y="69"/>
                </a:lnTo>
                <a:lnTo>
                  <a:pt x="1720" y="60"/>
                </a:lnTo>
                <a:lnTo>
                  <a:pt x="1665" y="48"/>
                </a:lnTo>
                <a:lnTo>
                  <a:pt x="1605" y="39"/>
                </a:lnTo>
                <a:lnTo>
                  <a:pt x="1538" y="31"/>
                </a:lnTo>
                <a:lnTo>
                  <a:pt x="1465" y="23"/>
                </a:lnTo>
                <a:lnTo>
                  <a:pt x="1388" y="16"/>
                </a:lnTo>
                <a:lnTo>
                  <a:pt x="1306" y="10"/>
                </a:lnTo>
                <a:lnTo>
                  <a:pt x="1220" y="6"/>
                </a:lnTo>
                <a:lnTo>
                  <a:pt x="1130" y="2"/>
                </a:lnTo>
                <a:lnTo>
                  <a:pt x="1036" y="0"/>
                </a:lnTo>
                <a:lnTo>
                  <a:pt x="940" y="0"/>
                </a:lnTo>
                <a:lnTo>
                  <a:pt x="844" y="0"/>
                </a:lnTo>
                <a:lnTo>
                  <a:pt x="752" y="2"/>
                </a:lnTo>
                <a:lnTo>
                  <a:pt x="662" y="6"/>
                </a:lnTo>
                <a:lnTo>
                  <a:pt x="575" y="10"/>
                </a:lnTo>
                <a:lnTo>
                  <a:pt x="493" y="16"/>
                </a:lnTo>
                <a:lnTo>
                  <a:pt x="416" y="23"/>
                </a:lnTo>
                <a:lnTo>
                  <a:pt x="343" y="31"/>
                </a:lnTo>
                <a:lnTo>
                  <a:pt x="276" y="39"/>
                </a:lnTo>
                <a:lnTo>
                  <a:pt x="215" y="48"/>
                </a:lnTo>
                <a:lnTo>
                  <a:pt x="161" y="60"/>
                </a:lnTo>
                <a:lnTo>
                  <a:pt x="113" y="69"/>
                </a:lnTo>
                <a:lnTo>
                  <a:pt x="75" y="81"/>
                </a:lnTo>
                <a:lnTo>
                  <a:pt x="58" y="89"/>
                </a:lnTo>
                <a:lnTo>
                  <a:pt x="42" y="94"/>
                </a:lnTo>
                <a:lnTo>
                  <a:pt x="31" y="100"/>
                </a:lnTo>
                <a:lnTo>
                  <a:pt x="19" y="108"/>
                </a:lnTo>
                <a:lnTo>
                  <a:pt x="11" y="114"/>
                </a:lnTo>
                <a:lnTo>
                  <a:pt x="6" y="121"/>
                </a:lnTo>
                <a:lnTo>
                  <a:pt x="2" y="127"/>
                </a:lnTo>
                <a:lnTo>
                  <a:pt x="0" y="135"/>
                </a:lnTo>
                <a:lnTo>
                  <a:pt x="2" y="140"/>
                </a:lnTo>
                <a:lnTo>
                  <a:pt x="6" y="148"/>
                </a:lnTo>
                <a:lnTo>
                  <a:pt x="11" y="154"/>
                </a:lnTo>
                <a:lnTo>
                  <a:pt x="19" y="162"/>
                </a:lnTo>
                <a:lnTo>
                  <a:pt x="31" y="167"/>
                </a:lnTo>
                <a:lnTo>
                  <a:pt x="42" y="175"/>
                </a:lnTo>
                <a:lnTo>
                  <a:pt x="58" y="181"/>
                </a:lnTo>
                <a:lnTo>
                  <a:pt x="75" y="186"/>
                </a:lnTo>
                <a:lnTo>
                  <a:pt x="113" y="198"/>
                </a:lnTo>
                <a:lnTo>
                  <a:pt x="161" y="210"/>
                </a:lnTo>
                <a:lnTo>
                  <a:pt x="215" y="219"/>
                </a:lnTo>
                <a:lnTo>
                  <a:pt x="276" y="229"/>
                </a:lnTo>
                <a:lnTo>
                  <a:pt x="343" y="238"/>
                </a:lnTo>
                <a:lnTo>
                  <a:pt x="416" y="246"/>
                </a:lnTo>
                <a:lnTo>
                  <a:pt x="493" y="252"/>
                </a:lnTo>
                <a:lnTo>
                  <a:pt x="575" y="258"/>
                </a:lnTo>
                <a:lnTo>
                  <a:pt x="662" y="263"/>
                </a:lnTo>
                <a:lnTo>
                  <a:pt x="752" y="267"/>
                </a:lnTo>
                <a:lnTo>
                  <a:pt x="844" y="269"/>
                </a:lnTo>
                <a:lnTo>
                  <a:pt x="940" y="269"/>
                </a:lnTo>
              </a:path>
            </a:pathLst>
          </a:custGeom>
          <a:noFill/>
          <a:ln w="0">
            <a:solidFill>
              <a:srgbClr val="FFCC66"/>
            </a:solidFill>
            <a:round/>
            <a:headEnd/>
            <a:tailEnd/>
          </a:ln>
        </p:spPr>
        <p:txBody>
          <a:bodyPr/>
          <a:lstStyle/>
          <a:p>
            <a:endParaRPr lang="es-AR">
              <a:solidFill>
                <a:prstClr val="black"/>
              </a:solidFill>
            </a:endParaRPr>
          </a:p>
        </p:txBody>
      </p:sp>
      <p:sp>
        <p:nvSpPr>
          <p:cNvPr id="48131" name="Freeform 3"/>
          <p:cNvSpPr>
            <a:spLocks noChangeAspect="1"/>
          </p:cNvSpPr>
          <p:nvPr/>
        </p:nvSpPr>
        <p:spPr bwMode="auto">
          <a:xfrm>
            <a:off x="3644901" y="4308475"/>
            <a:ext cx="4164013" cy="833438"/>
          </a:xfrm>
          <a:custGeom>
            <a:avLst/>
            <a:gdLst>
              <a:gd name="T0" fmla="*/ 2147483647 w 1342"/>
              <a:gd name="T1" fmla="*/ 2147483647 h 269"/>
              <a:gd name="T2" fmla="*/ 2147483647 w 1342"/>
              <a:gd name="T3" fmla="*/ 2147483647 h 269"/>
              <a:gd name="T4" fmla="*/ 2147483647 w 1342"/>
              <a:gd name="T5" fmla="*/ 2147483647 h 269"/>
              <a:gd name="T6" fmla="*/ 2147483647 w 1342"/>
              <a:gd name="T7" fmla="*/ 2147483647 h 269"/>
              <a:gd name="T8" fmla="*/ 2147483647 w 1342"/>
              <a:gd name="T9" fmla="*/ 2147483647 h 269"/>
              <a:gd name="T10" fmla="*/ 2147483647 w 1342"/>
              <a:gd name="T11" fmla="*/ 2147483647 h 269"/>
              <a:gd name="T12" fmla="*/ 2147483647 w 1342"/>
              <a:gd name="T13" fmla="*/ 2147483647 h 269"/>
              <a:gd name="T14" fmla="*/ 2147483647 w 1342"/>
              <a:gd name="T15" fmla="*/ 2147483647 h 269"/>
              <a:gd name="T16" fmla="*/ 2147483647 w 1342"/>
              <a:gd name="T17" fmla="*/ 2147483647 h 269"/>
              <a:gd name="T18" fmla="*/ 2147483647 w 1342"/>
              <a:gd name="T19" fmla="*/ 2147483647 h 269"/>
              <a:gd name="T20" fmla="*/ 2147483647 w 1342"/>
              <a:gd name="T21" fmla="*/ 2147483647 h 269"/>
              <a:gd name="T22" fmla="*/ 2147483647 w 1342"/>
              <a:gd name="T23" fmla="*/ 2147483647 h 269"/>
              <a:gd name="T24" fmla="*/ 2147483647 w 1342"/>
              <a:gd name="T25" fmla="*/ 2147483647 h 269"/>
              <a:gd name="T26" fmla="*/ 2147483647 w 1342"/>
              <a:gd name="T27" fmla="*/ 2147483647 h 269"/>
              <a:gd name="T28" fmla="*/ 2147483647 w 1342"/>
              <a:gd name="T29" fmla="*/ 2147483647 h 269"/>
              <a:gd name="T30" fmla="*/ 2147483647 w 1342"/>
              <a:gd name="T31" fmla="*/ 2147483647 h 269"/>
              <a:gd name="T32" fmla="*/ 2147483647 w 1342"/>
              <a:gd name="T33" fmla="*/ 2147483647 h 269"/>
              <a:gd name="T34" fmla="*/ 2147483647 w 1342"/>
              <a:gd name="T35" fmla="*/ 0 h 269"/>
              <a:gd name="T36" fmla="*/ 2147483647 w 1342"/>
              <a:gd name="T37" fmla="*/ 0 h 269"/>
              <a:gd name="T38" fmla="*/ 2147483647 w 1342"/>
              <a:gd name="T39" fmla="*/ 2147483647 h 269"/>
              <a:gd name="T40" fmla="*/ 2147483647 w 1342"/>
              <a:gd name="T41" fmla="*/ 2147483647 h 269"/>
              <a:gd name="T42" fmla="*/ 2147483647 w 1342"/>
              <a:gd name="T43" fmla="*/ 2147483647 h 269"/>
              <a:gd name="T44" fmla="*/ 2147483647 w 1342"/>
              <a:gd name="T45" fmla="*/ 2147483647 h 269"/>
              <a:gd name="T46" fmla="*/ 2147483647 w 1342"/>
              <a:gd name="T47" fmla="*/ 2147483647 h 269"/>
              <a:gd name="T48" fmla="*/ 2147483647 w 1342"/>
              <a:gd name="T49" fmla="*/ 2147483647 h 269"/>
              <a:gd name="T50" fmla="*/ 2147483647 w 1342"/>
              <a:gd name="T51" fmla="*/ 2147483647 h 269"/>
              <a:gd name="T52" fmla="*/ 0 w 1342"/>
              <a:gd name="T53" fmla="*/ 2147483647 h 269"/>
              <a:gd name="T54" fmla="*/ 0 w 1342"/>
              <a:gd name="T55" fmla="*/ 2147483647 h 269"/>
              <a:gd name="T56" fmla="*/ 2147483647 w 1342"/>
              <a:gd name="T57" fmla="*/ 2147483647 h 269"/>
              <a:gd name="T58" fmla="*/ 2147483647 w 1342"/>
              <a:gd name="T59" fmla="*/ 2147483647 h 269"/>
              <a:gd name="T60" fmla="*/ 2147483647 w 1342"/>
              <a:gd name="T61" fmla="*/ 2147483647 h 269"/>
              <a:gd name="T62" fmla="*/ 2147483647 w 1342"/>
              <a:gd name="T63" fmla="*/ 2147483647 h 269"/>
              <a:gd name="T64" fmla="*/ 2147483647 w 1342"/>
              <a:gd name="T65" fmla="*/ 2147483647 h 269"/>
              <a:gd name="T66" fmla="*/ 2147483647 w 1342"/>
              <a:gd name="T67" fmla="*/ 2147483647 h 269"/>
              <a:gd name="T68" fmla="*/ 2147483647 w 1342"/>
              <a:gd name="T69" fmla="*/ 2147483647 h 269"/>
              <a:gd name="T70" fmla="*/ 2147483647 w 1342"/>
              <a:gd name="T71" fmla="*/ 2147483647 h 2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342"/>
              <a:gd name="T109" fmla="*/ 0 h 269"/>
              <a:gd name="T110" fmla="*/ 1342 w 1342"/>
              <a:gd name="T111" fmla="*/ 269 h 26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342" h="269">
                <a:moveTo>
                  <a:pt x="671" y="269"/>
                </a:moveTo>
                <a:lnTo>
                  <a:pt x="740" y="269"/>
                </a:lnTo>
                <a:lnTo>
                  <a:pt x="805" y="267"/>
                </a:lnTo>
                <a:lnTo>
                  <a:pt x="870" y="263"/>
                </a:lnTo>
                <a:lnTo>
                  <a:pt x="932" y="257"/>
                </a:lnTo>
                <a:lnTo>
                  <a:pt x="989" y="254"/>
                </a:lnTo>
                <a:lnTo>
                  <a:pt x="1045" y="246"/>
                </a:lnTo>
                <a:lnTo>
                  <a:pt x="1096" y="238"/>
                </a:lnTo>
                <a:lnTo>
                  <a:pt x="1144" y="229"/>
                </a:lnTo>
                <a:lnTo>
                  <a:pt x="1189" y="219"/>
                </a:lnTo>
                <a:lnTo>
                  <a:pt x="1227" y="209"/>
                </a:lnTo>
                <a:lnTo>
                  <a:pt x="1261" y="198"/>
                </a:lnTo>
                <a:lnTo>
                  <a:pt x="1288" y="186"/>
                </a:lnTo>
                <a:lnTo>
                  <a:pt x="1311" y="175"/>
                </a:lnTo>
                <a:lnTo>
                  <a:pt x="1329" y="161"/>
                </a:lnTo>
                <a:lnTo>
                  <a:pt x="1334" y="154"/>
                </a:lnTo>
                <a:lnTo>
                  <a:pt x="1338" y="148"/>
                </a:lnTo>
                <a:lnTo>
                  <a:pt x="1340" y="140"/>
                </a:lnTo>
                <a:lnTo>
                  <a:pt x="1342" y="135"/>
                </a:lnTo>
                <a:lnTo>
                  <a:pt x="1340" y="127"/>
                </a:lnTo>
                <a:lnTo>
                  <a:pt x="1338" y="121"/>
                </a:lnTo>
                <a:lnTo>
                  <a:pt x="1334" y="113"/>
                </a:lnTo>
                <a:lnTo>
                  <a:pt x="1329" y="108"/>
                </a:lnTo>
                <a:lnTo>
                  <a:pt x="1311" y="94"/>
                </a:lnTo>
                <a:lnTo>
                  <a:pt x="1288" y="83"/>
                </a:lnTo>
                <a:lnTo>
                  <a:pt x="1261" y="69"/>
                </a:lnTo>
                <a:lnTo>
                  <a:pt x="1227" y="60"/>
                </a:lnTo>
                <a:lnTo>
                  <a:pt x="1189" y="48"/>
                </a:lnTo>
                <a:lnTo>
                  <a:pt x="1144" y="39"/>
                </a:lnTo>
                <a:lnTo>
                  <a:pt x="1096" y="31"/>
                </a:lnTo>
                <a:lnTo>
                  <a:pt x="1045" y="23"/>
                </a:lnTo>
                <a:lnTo>
                  <a:pt x="989" y="16"/>
                </a:lnTo>
                <a:lnTo>
                  <a:pt x="932" y="10"/>
                </a:lnTo>
                <a:lnTo>
                  <a:pt x="870" y="6"/>
                </a:lnTo>
                <a:lnTo>
                  <a:pt x="805" y="2"/>
                </a:lnTo>
                <a:lnTo>
                  <a:pt x="740" y="0"/>
                </a:lnTo>
                <a:lnTo>
                  <a:pt x="671" y="0"/>
                </a:lnTo>
                <a:lnTo>
                  <a:pt x="602" y="0"/>
                </a:lnTo>
                <a:lnTo>
                  <a:pt x="535" y="2"/>
                </a:lnTo>
                <a:lnTo>
                  <a:pt x="471" y="6"/>
                </a:lnTo>
                <a:lnTo>
                  <a:pt x="410" y="10"/>
                </a:lnTo>
                <a:lnTo>
                  <a:pt x="350" y="16"/>
                </a:lnTo>
                <a:lnTo>
                  <a:pt x="295" y="23"/>
                </a:lnTo>
                <a:lnTo>
                  <a:pt x="243" y="31"/>
                </a:lnTo>
                <a:lnTo>
                  <a:pt x="195" y="39"/>
                </a:lnTo>
                <a:lnTo>
                  <a:pt x="153" y="48"/>
                </a:lnTo>
                <a:lnTo>
                  <a:pt x="115" y="60"/>
                </a:lnTo>
                <a:lnTo>
                  <a:pt x="80" y="69"/>
                </a:lnTo>
                <a:lnTo>
                  <a:pt x="51" y="83"/>
                </a:lnTo>
                <a:lnTo>
                  <a:pt x="28" y="94"/>
                </a:lnTo>
                <a:lnTo>
                  <a:pt x="13" y="108"/>
                </a:lnTo>
                <a:lnTo>
                  <a:pt x="7" y="113"/>
                </a:lnTo>
                <a:lnTo>
                  <a:pt x="1" y="121"/>
                </a:lnTo>
                <a:lnTo>
                  <a:pt x="0" y="127"/>
                </a:lnTo>
                <a:lnTo>
                  <a:pt x="0" y="135"/>
                </a:lnTo>
                <a:lnTo>
                  <a:pt x="0" y="140"/>
                </a:lnTo>
                <a:lnTo>
                  <a:pt x="1" y="148"/>
                </a:lnTo>
                <a:lnTo>
                  <a:pt x="7" y="154"/>
                </a:lnTo>
                <a:lnTo>
                  <a:pt x="13" y="161"/>
                </a:lnTo>
                <a:lnTo>
                  <a:pt x="28" y="175"/>
                </a:lnTo>
                <a:lnTo>
                  <a:pt x="51" y="186"/>
                </a:lnTo>
                <a:lnTo>
                  <a:pt x="80" y="198"/>
                </a:lnTo>
                <a:lnTo>
                  <a:pt x="115" y="209"/>
                </a:lnTo>
                <a:lnTo>
                  <a:pt x="153" y="219"/>
                </a:lnTo>
                <a:lnTo>
                  <a:pt x="195" y="229"/>
                </a:lnTo>
                <a:lnTo>
                  <a:pt x="243" y="238"/>
                </a:lnTo>
                <a:lnTo>
                  <a:pt x="295" y="246"/>
                </a:lnTo>
                <a:lnTo>
                  <a:pt x="350" y="254"/>
                </a:lnTo>
                <a:lnTo>
                  <a:pt x="410" y="257"/>
                </a:lnTo>
                <a:lnTo>
                  <a:pt x="471" y="263"/>
                </a:lnTo>
                <a:lnTo>
                  <a:pt x="535" y="267"/>
                </a:lnTo>
                <a:lnTo>
                  <a:pt x="602" y="269"/>
                </a:lnTo>
                <a:lnTo>
                  <a:pt x="671" y="269"/>
                </a:lnTo>
              </a:path>
            </a:pathLst>
          </a:custGeom>
          <a:noFill/>
          <a:ln w="0">
            <a:solidFill>
              <a:srgbClr val="FFCC66"/>
            </a:solidFill>
            <a:round/>
            <a:headEnd/>
            <a:tailEnd/>
          </a:ln>
        </p:spPr>
        <p:txBody>
          <a:bodyPr/>
          <a:lstStyle/>
          <a:p>
            <a:endParaRPr lang="es-AR">
              <a:solidFill>
                <a:prstClr val="black"/>
              </a:solidFill>
            </a:endParaRPr>
          </a:p>
        </p:txBody>
      </p:sp>
      <p:sp>
        <p:nvSpPr>
          <p:cNvPr id="48132" name="Freeform 4"/>
          <p:cNvSpPr>
            <a:spLocks noChangeAspect="1"/>
          </p:cNvSpPr>
          <p:nvPr/>
        </p:nvSpPr>
        <p:spPr bwMode="auto">
          <a:xfrm>
            <a:off x="3733803" y="4572001"/>
            <a:ext cx="3841751" cy="833438"/>
          </a:xfrm>
          <a:custGeom>
            <a:avLst/>
            <a:gdLst>
              <a:gd name="T0" fmla="*/ 2147483647 w 1239"/>
              <a:gd name="T1" fmla="*/ 2147483647 h 269"/>
              <a:gd name="T2" fmla="*/ 2147483647 w 1239"/>
              <a:gd name="T3" fmla="*/ 2147483647 h 269"/>
              <a:gd name="T4" fmla="*/ 2147483647 w 1239"/>
              <a:gd name="T5" fmla="*/ 2147483647 h 269"/>
              <a:gd name="T6" fmla="*/ 2147483647 w 1239"/>
              <a:gd name="T7" fmla="*/ 2147483647 h 269"/>
              <a:gd name="T8" fmla="*/ 2147483647 w 1239"/>
              <a:gd name="T9" fmla="*/ 2147483647 h 269"/>
              <a:gd name="T10" fmla="*/ 2147483647 w 1239"/>
              <a:gd name="T11" fmla="*/ 2147483647 h 269"/>
              <a:gd name="T12" fmla="*/ 2147483647 w 1239"/>
              <a:gd name="T13" fmla="*/ 2147483647 h 269"/>
              <a:gd name="T14" fmla="*/ 2147483647 w 1239"/>
              <a:gd name="T15" fmla="*/ 2147483647 h 269"/>
              <a:gd name="T16" fmla="*/ 2147483647 w 1239"/>
              <a:gd name="T17" fmla="*/ 2147483647 h 269"/>
              <a:gd name="T18" fmla="*/ 2147483647 w 1239"/>
              <a:gd name="T19" fmla="*/ 2147483647 h 269"/>
              <a:gd name="T20" fmla="*/ 2147483647 w 1239"/>
              <a:gd name="T21" fmla="*/ 2147483647 h 269"/>
              <a:gd name="T22" fmla="*/ 2147483647 w 1239"/>
              <a:gd name="T23" fmla="*/ 2147483647 h 269"/>
              <a:gd name="T24" fmla="*/ 2147483647 w 1239"/>
              <a:gd name="T25" fmla="*/ 2147483647 h 269"/>
              <a:gd name="T26" fmla="*/ 2147483647 w 1239"/>
              <a:gd name="T27" fmla="*/ 2147483647 h 269"/>
              <a:gd name="T28" fmla="*/ 2147483647 w 1239"/>
              <a:gd name="T29" fmla="*/ 2147483647 h 269"/>
              <a:gd name="T30" fmla="*/ 2147483647 w 1239"/>
              <a:gd name="T31" fmla="*/ 2147483647 h 269"/>
              <a:gd name="T32" fmla="*/ 2147483647 w 1239"/>
              <a:gd name="T33" fmla="*/ 2147483647 h 269"/>
              <a:gd name="T34" fmla="*/ 2147483647 w 1239"/>
              <a:gd name="T35" fmla="*/ 0 h 269"/>
              <a:gd name="T36" fmla="*/ 2147483647 w 1239"/>
              <a:gd name="T37" fmla="*/ 0 h 269"/>
              <a:gd name="T38" fmla="*/ 2147483647 w 1239"/>
              <a:gd name="T39" fmla="*/ 2147483647 h 269"/>
              <a:gd name="T40" fmla="*/ 2147483647 w 1239"/>
              <a:gd name="T41" fmla="*/ 2147483647 h 269"/>
              <a:gd name="T42" fmla="*/ 2147483647 w 1239"/>
              <a:gd name="T43" fmla="*/ 2147483647 h 269"/>
              <a:gd name="T44" fmla="*/ 2147483647 w 1239"/>
              <a:gd name="T45" fmla="*/ 2147483647 h 269"/>
              <a:gd name="T46" fmla="*/ 2147483647 w 1239"/>
              <a:gd name="T47" fmla="*/ 2147483647 h 269"/>
              <a:gd name="T48" fmla="*/ 2147483647 w 1239"/>
              <a:gd name="T49" fmla="*/ 2147483647 h 269"/>
              <a:gd name="T50" fmla="*/ 2147483647 w 1239"/>
              <a:gd name="T51" fmla="*/ 2147483647 h 269"/>
              <a:gd name="T52" fmla="*/ 0 w 1239"/>
              <a:gd name="T53" fmla="*/ 2147483647 h 269"/>
              <a:gd name="T54" fmla="*/ 0 w 1239"/>
              <a:gd name="T55" fmla="*/ 2147483647 h 269"/>
              <a:gd name="T56" fmla="*/ 2147483647 w 1239"/>
              <a:gd name="T57" fmla="*/ 2147483647 h 269"/>
              <a:gd name="T58" fmla="*/ 2147483647 w 1239"/>
              <a:gd name="T59" fmla="*/ 2147483647 h 269"/>
              <a:gd name="T60" fmla="*/ 2147483647 w 1239"/>
              <a:gd name="T61" fmla="*/ 2147483647 h 269"/>
              <a:gd name="T62" fmla="*/ 2147483647 w 1239"/>
              <a:gd name="T63" fmla="*/ 2147483647 h 269"/>
              <a:gd name="T64" fmla="*/ 2147483647 w 1239"/>
              <a:gd name="T65" fmla="*/ 2147483647 h 269"/>
              <a:gd name="T66" fmla="*/ 2147483647 w 1239"/>
              <a:gd name="T67" fmla="*/ 2147483647 h 269"/>
              <a:gd name="T68" fmla="*/ 2147483647 w 1239"/>
              <a:gd name="T69" fmla="*/ 2147483647 h 269"/>
              <a:gd name="T70" fmla="*/ 2147483647 w 1239"/>
              <a:gd name="T71" fmla="*/ 2147483647 h 2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239"/>
              <a:gd name="T109" fmla="*/ 0 h 269"/>
              <a:gd name="T110" fmla="*/ 1239 w 1239"/>
              <a:gd name="T111" fmla="*/ 269 h 26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239" h="269">
                <a:moveTo>
                  <a:pt x="620" y="269"/>
                </a:moveTo>
                <a:lnTo>
                  <a:pt x="683" y="269"/>
                </a:lnTo>
                <a:lnTo>
                  <a:pt x="744" y="267"/>
                </a:lnTo>
                <a:lnTo>
                  <a:pt x="804" y="263"/>
                </a:lnTo>
                <a:lnTo>
                  <a:pt x="859" y="257"/>
                </a:lnTo>
                <a:lnTo>
                  <a:pt x="913" y="254"/>
                </a:lnTo>
                <a:lnTo>
                  <a:pt x="965" y="246"/>
                </a:lnTo>
                <a:lnTo>
                  <a:pt x="1013" y="238"/>
                </a:lnTo>
                <a:lnTo>
                  <a:pt x="1057" y="229"/>
                </a:lnTo>
                <a:lnTo>
                  <a:pt x="1097" y="219"/>
                </a:lnTo>
                <a:lnTo>
                  <a:pt x="1132" y="209"/>
                </a:lnTo>
                <a:lnTo>
                  <a:pt x="1164" y="198"/>
                </a:lnTo>
                <a:lnTo>
                  <a:pt x="1189" y="186"/>
                </a:lnTo>
                <a:lnTo>
                  <a:pt x="1210" y="175"/>
                </a:lnTo>
                <a:lnTo>
                  <a:pt x="1226" y="161"/>
                </a:lnTo>
                <a:lnTo>
                  <a:pt x="1231" y="154"/>
                </a:lnTo>
                <a:lnTo>
                  <a:pt x="1235" y="148"/>
                </a:lnTo>
                <a:lnTo>
                  <a:pt x="1237" y="140"/>
                </a:lnTo>
                <a:lnTo>
                  <a:pt x="1239" y="135"/>
                </a:lnTo>
                <a:lnTo>
                  <a:pt x="1237" y="127"/>
                </a:lnTo>
                <a:lnTo>
                  <a:pt x="1235" y="121"/>
                </a:lnTo>
                <a:lnTo>
                  <a:pt x="1231" y="113"/>
                </a:lnTo>
                <a:lnTo>
                  <a:pt x="1226" y="108"/>
                </a:lnTo>
                <a:lnTo>
                  <a:pt x="1210" y="94"/>
                </a:lnTo>
                <a:lnTo>
                  <a:pt x="1189" y="83"/>
                </a:lnTo>
                <a:lnTo>
                  <a:pt x="1164" y="69"/>
                </a:lnTo>
                <a:lnTo>
                  <a:pt x="1132" y="60"/>
                </a:lnTo>
                <a:lnTo>
                  <a:pt x="1097" y="48"/>
                </a:lnTo>
                <a:lnTo>
                  <a:pt x="1057" y="39"/>
                </a:lnTo>
                <a:lnTo>
                  <a:pt x="1013" y="31"/>
                </a:lnTo>
                <a:lnTo>
                  <a:pt x="965" y="23"/>
                </a:lnTo>
                <a:lnTo>
                  <a:pt x="913" y="16"/>
                </a:lnTo>
                <a:lnTo>
                  <a:pt x="859" y="10"/>
                </a:lnTo>
                <a:lnTo>
                  <a:pt x="804" y="6"/>
                </a:lnTo>
                <a:lnTo>
                  <a:pt x="744" y="2"/>
                </a:lnTo>
                <a:lnTo>
                  <a:pt x="683" y="0"/>
                </a:lnTo>
                <a:lnTo>
                  <a:pt x="620" y="0"/>
                </a:lnTo>
                <a:lnTo>
                  <a:pt x="556" y="0"/>
                </a:lnTo>
                <a:lnTo>
                  <a:pt x="495" y="2"/>
                </a:lnTo>
                <a:lnTo>
                  <a:pt x="435" y="6"/>
                </a:lnTo>
                <a:lnTo>
                  <a:pt x="378" y="10"/>
                </a:lnTo>
                <a:lnTo>
                  <a:pt x="324" y="16"/>
                </a:lnTo>
                <a:lnTo>
                  <a:pt x="272" y="23"/>
                </a:lnTo>
                <a:lnTo>
                  <a:pt x="226" y="31"/>
                </a:lnTo>
                <a:lnTo>
                  <a:pt x="182" y="39"/>
                </a:lnTo>
                <a:lnTo>
                  <a:pt x="142" y="48"/>
                </a:lnTo>
                <a:lnTo>
                  <a:pt x="106" y="60"/>
                </a:lnTo>
                <a:lnTo>
                  <a:pt x="75" y="69"/>
                </a:lnTo>
                <a:lnTo>
                  <a:pt x="48" y="83"/>
                </a:lnTo>
                <a:lnTo>
                  <a:pt x="27" y="94"/>
                </a:lnTo>
                <a:lnTo>
                  <a:pt x="12" y="108"/>
                </a:lnTo>
                <a:lnTo>
                  <a:pt x="8" y="113"/>
                </a:lnTo>
                <a:lnTo>
                  <a:pt x="2" y="121"/>
                </a:lnTo>
                <a:lnTo>
                  <a:pt x="0" y="127"/>
                </a:lnTo>
                <a:lnTo>
                  <a:pt x="0" y="135"/>
                </a:lnTo>
                <a:lnTo>
                  <a:pt x="0" y="140"/>
                </a:lnTo>
                <a:lnTo>
                  <a:pt x="2" y="148"/>
                </a:lnTo>
                <a:lnTo>
                  <a:pt x="8" y="154"/>
                </a:lnTo>
                <a:lnTo>
                  <a:pt x="12" y="161"/>
                </a:lnTo>
                <a:lnTo>
                  <a:pt x="27" y="175"/>
                </a:lnTo>
                <a:lnTo>
                  <a:pt x="48" y="186"/>
                </a:lnTo>
                <a:lnTo>
                  <a:pt x="75" y="198"/>
                </a:lnTo>
                <a:lnTo>
                  <a:pt x="106" y="209"/>
                </a:lnTo>
                <a:lnTo>
                  <a:pt x="142" y="219"/>
                </a:lnTo>
                <a:lnTo>
                  <a:pt x="182" y="229"/>
                </a:lnTo>
                <a:lnTo>
                  <a:pt x="226" y="238"/>
                </a:lnTo>
                <a:lnTo>
                  <a:pt x="272" y="246"/>
                </a:lnTo>
                <a:lnTo>
                  <a:pt x="324" y="254"/>
                </a:lnTo>
                <a:lnTo>
                  <a:pt x="378" y="257"/>
                </a:lnTo>
                <a:lnTo>
                  <a:pt x="435" y="263"/>
                </a:lnTo>
                <a:lnTo>
                  <a:pt x="495" y="267"/>
                </a:lnTo>
                <a:lnTo>
                  <a:pt x="556" y="269"/>
                </a:lnTo>
                <a:lnTo>
                  <a:pt x="620" y="269"/>
                </a:lnTo>
              </a:path>
            </a:pathLst>
          </a:custGeom>
          <a:noFill/>
          <a:ln w="0">
            <a:solidFill>
              <a:srgbClr val="FFCC66"/>
            </a:solidFill>
            <a:round/>
            <a:headEnd/>
            <a:tailEnd/>
          </a:ln>
        </p:spPr>
        <p:txBody>
          <a:bodyPr/>
          <a:lstStyle/>
          <a:p>
            <a:endParaRPr lang="es-AR">
              <a:solidFill>
                <a:prstClr val="black"/>
              </a:solidFill>
            </a:endParaRPr>
          </a:p>
        </p:txBody>
      </p:sp>
      <p:sp>
        <p:nvSpPr>
          <p:cNvPr id="48133" name="Freeform 5"/>
          <p:cNvSpPr>
            <a:spLocks noChangeAspect="1"/>
          </p:cNvSpPr>
          <p:nvPr/>
        </p:nvSpPr>
        <p:spPr bwMode="auto">
          <a:xfrm>
            <a:off x="3367090" y="3394075"/>
            <a:ext cx="5327651" cy="833438"/>
          </a:xfrm>
          <a:custGeom>
            <a:avLst/>
            <a:gdLst>
              <a:gd name="T0" fmla="*/ 2147483647 w 1718"/>
              <a:gd name="T1" fmla="*/ 2147483647 h 269"/>
              <a:gd name="T2" fmla="*/ 2147483647 w 1718"/>
              <a:gd name="T3" fmla="*/ 2147483647 h 269"/>
              <a:gd name="T4" fmla="*/ 2147483647 w 1718"/>
              <a:gd name="T5" fmla="*/ 2147483647 h 269"/>
              <a:gd name="T6" fmla="*/ 2147483647 w 1718"/>
              <a:gd name="T7" fmla="*/ 2147483647 h 269"/>
              <a:gd name="T8" fmla="*/ 2147483647 w 1718"/>
              <a:gd name="T9" fmla="*/ 2147483647 h 269"/>
              <a:gd name="T10" fmla="*/ 2147483647 w 1718"/>
              <a:gd name="T11" fmla="*/ 2147483647 h 269"/>
              <a:gd name="T12" fmla="*/ 2147483647 w 1718"/>
              <a:gd name="T13" fmla="*/ 2147483647 h 269"/>
              <a:gd name="T14" fmla="*/ 2147483647 w 1718"/>
              <a:gd name="T15" fmla="*/ 2147483647 h 269"/>
              <a:gd name="T16" fmla="*/ 2147483647 w 1718"/>
              <a:gd name="T17" fmla="*/ 2147483647 h 269"/>
              <a:gd name="T18" fmla="*/ 2147483647 w 1718"/>
              <a:gd name="T19" fmla="*/ 2147483647 h 269"/>
              <a:gd name="T20" fmla="*/ 2147483647 w 1718"/>
              <a:gd name="T21" fmla="*/ 2147483647 h 269"/>
              <a:gd name="T22" fmla="*/ 2147483647 w 1718"/>
              <a:gd name="T23" fmla="*/ 2147483647 h 269"/>
              <a:gd name="T24" fmla="*/ 2147483647 w 1718"/>
              <a:gd name="T25" fmla="*/ 2147483647 h 269"/>
              <a:gd name="T26" fmla="*/ 2147483647 w 1718"/>
              <a:gd name="T27" fmla="*/ 2147483647 h 269"/>
              <a:gd name="T28" fmla="*/ 2147483647 w 1718"/>
              <a:gd name="T29" fmla="*/ 2147483647 h 269"/>
              <a:gd name="T30" fmla="*/ 2147483647 w 1718"/>
              <a:gd name="T31" fmla="*/ 2147483647 h 269"/>
              <a:gd name="T32" fmla="*/ 2147483647 w 1718"/>
              <a:gd name="T33" fmla="*/ 2147483647 h 269"/>
              <a:gd name="T34" fmla="*/ 2147483647 w 1718"/>
              <a:gd name="T35" fmla="*/ 2147483647 h 269"/>
              <a:gd name="T36" fmla="*/ 2147483647 w 1718"/>
              <a:gd name="T37" fmla="*/ 2147483647 h 269"/>
              <a:gd name="T38" fmla="*/ 2147483647 w 1718"/>
              <a:gd name="T39" fmla="*/ 0 h 269"/>
              <a:gd name="T40" fmla="*/ 2147483647 w 1718"/>
              <a:gd name="T41" fmla="*/ 0 h 269"/>
              <a:gd name="T42" fmla="*/ 2147483647 w 1718"/>
              <a:gd name="T43" fmla="*/ 2147483647 h 269"/>
              <a:gd name="T44" fmla="*/ 2147483647 w 1718"/>
              <a:gd name="T45" fmla="*/ 2147483647 h 269"/>
              <a:gd name="T46" fmla="*/ 2147483647 w 1718"/>
              <a:gd name="T47" fmla="*/ 2147483647 h 269"/>
              <a:gd name="T48" fmla="*/ 2147483647 w 1718"/>
              <a:gd name="T49" fmla="*/ 2147483647 h 269"/>
              <a:gd name="T50" fmla="*/ 2147483647 w 1718"/>
              <a:gd name="T51" fmla="*/ 2147483647 h 269"/>
              <a:gd name="T52" fmla="*/ 2147483647 w 1718"/>
              <a:gd name="T53" fmla="*/ 2147483647 h 269"/>
              <a:gd name="T54" fmla="*/ 2147483647 w 1718"/>
              <a:gd name="T55" fmla="*/ 2147483647 h 269"/>
              <a:gd name="T56" fmla="*/ 2147483647 w 1718"/>
              <a:gd name="T57" fmla="*/ 2147483647 h 269"/>
              <a:gd name="T58" fmla="*/ 2147483647 w 1718"/>
              <a:gd name="T59" fmla="*/ 2147483647 h 269"/>
              <a:gd name="T60" fmla="*/ 2147483647 w 1718"/>
              <a:gd name="T61" fmla="*/ 2147483647 h 269"/>
              <a:gd name="T62" fmla="*/ 2147483647 w 1718"/>
              <a:gd name="T63" fmla="*/ 2147483647 h 269"/>
              <a:gd name="T64" fmla="*/ 2147483647 w 1718"/>
              <a:gd name="T65" fmla="*/ 2147483647 h 269"/>
              <a:gd name="T66" fmla="*/ 2147483647 w 1718"/>
              <a:gd name="T67" fmla="*/ 2147483647 h 269"/>
              <a:gd name="T68" fmla="*/ 2147483647 w 1718"/>
              <a:gd name="T69" fmla="*/ 2147483647 h 269"/>
              <a:gd name="T70" fmla="*/ 2147483647 w 1718"/>
              <a:gd name="T71" fmla="*/ 2147483647 h 269"/>
              <a:gd name="T72" fmla="*/ 2147483647 w 1718"/>
              <a:gd name="T73" fmla="*/ 2147483647 h 269"/>
              <a:gd name="T74" fmla="*/ 2147483647 w 1718"/>
              <a:gd name="T75" fmla="*/ 2147483647 h 269"/>
              <a:gd name="T76" fmla="*/ 2147483647 w 1718"/>
              <a:gd name="T77" fmla="*/ 2147483647 h 269"/>
              <a:gd name="T78" fmla="*/ 2147483647 w 1718"/>
              <a:gd name="T79" fmla="*/ 2147483647 h 2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718"/>
              <a:gd name="T121" fmla="*/ 0 h 269"/>
              <a:gd name="T122" fmla="*/ 1718 w 1718"/>
              <a:gd name="T123" fmla="*/ 269 h 26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718" h="269">
                <a:moveTo>
                  <a:pt x="859" y="269"/>
                </a:moveTo>
                <a:lnTo>
                  <a:pt x="947" y="269"/>
                </a:lnTo>
                <a:lnTo>
                  <a:pt x="1032" y="267"/>
                </a:lnTo>
                <a:lnTo>
                  <a:pt x="1114" y="263"/>
                </a:lnTo>
                <a:lnTo>
                  <a:pt x="1193" y="257"/>
                </a:lnTo>
                <a:lnTo>
                  <a:pt x="1268" y="252"/>
                </a:lnTo>
                <a:lnTo>
                  <a:pt x="1339" y="246"/>
                </a:lnTo>
                <a:lnTo>
                  <a:pt x="1406" y="238"/>
                </a:lnTo>
                <a:lnTo>
                  <a:pt x="1467" y="229"/>
                </a:lnTo>
                <a:lnTo>
                  <a:pt x="1523" y="219"/>
                </a:lnTo>
                <a:lnTo>
                  <a:pt x="1571" y="209"/>
                </a:lnTo>
                <a:lnTo>
                  <a:pt x="1615" y="198"/>
                </a:lnTo>
                <a:lnTo>
                  <a:pt x="1651" y="186"/>
                </a:lnTo>
                <a:lnTo>
                  <a:pt x="1667" y="181"/>
                </a:lnTo>
                <a:lnTo>
                  <a:pt x="1680" y="175"/>
                </a:lnTo>
                <a:lnTo>
                  <a:pt x="1691" y="167"/>
                </a:lnTo>
                <a:lnTo>
                  <a:pt x="1701" y="162"/>
                </a:lnTo>
                <a:lnTo>
                  <a:pt x="1709" y="154"/>
                </a:lnTo>
                <a:lnTo>
                  <a:pt x="1714" y="148"/>
                </a:lnTo>
                <a:lnTo>
                  <a:pt x="1718" y="140"/>
                </a:lnTo>
                <a:lnTo>
                  <a:pt x="1718" y="135"/>
                </a:lnTo>
                <a:lnTo>
                  <a:pt x="1718" y="127"/>
                </a:lnTo>
                <a:lnTo>
                  <a:pt x="1714" y="121"/>
                </a:lnTo>
                <a:lnTo>
                  <a:pt x="1709" y="114"/>
                </a:lnTo>
                <a:lnTo>
                  <a:pt x="1701" y="108"/>
                </a:lnTo>
                <a:lnTo>
                  <a:pt x="1691" y="100"/>
                </a:lnTo>
                <a:lnTo>
                  <a:pt x="1680" y="94"/>
                </a:lnTo>
                <a:lnTo>
                  <a:pt x="1667" y="89"/>
                </a:lnTo>
                <a:lnTo>
                  <a:pt x="1651" y="81"/>
                </a:lnTo>
                <a:lnTo>
                  <a:pt x="1615" y="69"/>
                </a:lnTo>
                <a:lnTo>
                  <a:pt x="1571" y="60"/>
                </a:lnTo>
                <a:lnTo>
                  <a:pt x="1523" y="48"/>
                </a:lnTo>
                <a:lnTo>
                  <a:pt x="1467" y="39"/>
                </a:lnTo>
                <a:lnTo>
                  <a:pt x="1406" y="31"/>
                </a:lnTo>
                <a:lnTo>
                  <a:pt x="1339" y="23"/>
                </a:lnTo>
                <a:lnTo>
                  <a:pt x="1268" y="16"/>
                </a:lnTo>
                <a:lnTo>
                  <a:pt x="1193" y="10"/>
                </a:lnTo>
                <a:lnTo>
                  <a:pt x="1114" y="6"/>
                </a:lnTo>
                <a:lnTo>
                  <a:pt x="1032" y="2"/>
                </a:lnTo>
                <a:lnTo>
                  <a:pt x="947" y="0"/>
                </a:lnTo>
                <a:lnTo>
                  <a:pt x="859" y="0"/>
                </a:lnTo>
                <a:lnTo>
                  <a:pt x="771" y="0"/>
                </a:lnTo>
                <a:lnTo>
                  <a:pt x="687" y="2"/>
                </a:lnTo>
                <a:lnTo>
                  <a:pt x="604" y="6"/>
                </a:lnTo>
                <a:lnTo>
                  <a:pt x="525" y="10"/>
                </a:lnTo>
                <a:lnTo>
                  <a:pt x="451" y="16"/>
                </a:lnTo>
                <a:lnTo>
                  <a:pt x="380" y="23"/>
                </a:lnTo>
                <a:lnTo>
                  <a:pt x="313" y="31"/>
                </a:lnTo>
                <a:lnTo>
                  <a:pt x="253" y="39"/>
                </a:lnTo>
                <a:lnTo>
                  <a:pt x="198" y="48"/>
                </a:lnTo>
                <a:lnTo>
                  <a:pt x="148" y="60"/>
                </a:lnTo>
                <a:lnTo>
                  <a:pt x="104" y="69"/>
                </a:lnTo>
                <a:lnTo>
                  <a:pt x="67" y="81"/>
                </a:lnTo>
                <a:lnTo>
                  <a:pt x="52" y="89"/>
                </a:lnTo>
                <a:lnTo>
                  <a:pt x="38" y="94"/>
                </a:lnTo>
                <a:lnTo>
                  <a:pt x="27" y="100"/>
                </a:lnTo>
                <a:lnTo>
                  <a:pt x="17" y="108"/>
                </a:lnTo>
                <a:lnTo>
                  <a:pt x="10" y="114"/>
                </a:lnTo>
                <a:lnTo>
                  <a:pt x="6" y="121"/>
                </a:lnTo>
                <a:lnTo>
                  <a:pt x="2" y="127"/>
                </a:lnTo>
                <a:lnTo>
                  <a:pt x="0" y="135"/>
                </a:lnTo>
                <a:lnTo>
                  <a:pt x="2" y="140"/>
                </a:lnTo>
                <a:lnTo>
                  <a:pt x="6" y="148"/>
                </a:lnTo>
                <a:lnTo>
                  <a:pt x="10" y="154"/>
                </a:lnTo>
                <a:lnTo>
                  <a:pt x="17" y="162"/>
                </a:lnTo>
                <a:lnTo>
                  <a:pt x="27" y="167"/>
                </a:lnTo>
                <a:lnTo>
                  <a:pt x="38" y="175"/>
                </a:lnTo>
                <a:lnTo>
                  <a:pt x="52" y="181"/>
                </a:lnTo>
                <a:lnTo>
                  <a:pt x="67" y="186"/>
                </a:lnTo>
                <a:lnTo>
                  <a:pt x="104" y="198"/>
                </a:lnTo>
                <a:lnTo>
                  <a:pt x="148" y="209"/>
                </a:lnTo>
                <a:lnTo>
                  <a:pt x="198" y="219"/>
                </a:lnTo>
                <a:lnTo>
                  <a:pt x="253" y="229"/>
                </a:lnTo>
                <a:lnTo>
                  <a:pt x="313" y="238"/>
                </a:lnTo>
                <a:lnTo>
                  <a:pt x="380" y="246"/>
                </a:lnTo>
                <a:lnTo>
                  <a:pt x="451" y="252"/>
                </a:lnTo>
                <a:lnTo>
                  <a:pt x="525" y="257"/>
                </a:lnTo>
                <a:lnTo>
                  <a:pt x="604" y="263"/>
                </a:lnTo>
                <a:lnTo>
                  <a:pt x="687" y="267"/>
                </a:lnTo>
                <a:lnTo>
                  <a:pt x="771" y="269"/>
                </a:lnTo>
                <a:lnTo>
                  <a:pt x="859" y="269"/>
                </a:lnTo>
              </a:path>
            </a:pathLst>
          </a:custGeom>
          <a:noFill/>
          <a:ln w="0">
            <a:solidFill>
              <a:srgbClr val="FFCC66"/>
            </a:solidFill>
            <a:round/>
            <a:headEnd/>
            <a:tailEnd/>
          </a:ln>
        </p:spPr>
        <p:txBody>
          <a:bodyPr/>
          <a:lstStyle/>
          <a:p>
            <a:endParaRPr lang="es-AR">
              <a:solidFill>
                <a:prstClr val="black"/>
              </a:solidFill>
            </a:endParaRPr>
          </a:p>
        </p:txBody>
      </p:sp>
      <p:sp>
        <p:nvSpPr>
          <p:cNvPr id="48134" name="Freeform 6"/>
          <p:cNvSpPr>
            <a:spLocks noChangeAspect="1"/>
          </p:cNvSpPr>
          <p:nvPr/>
        </p:nvSpPr>
        <p:spPr bwMode="auto">
          <a:xfrm>
            <a:off x="3460750" y="3622675"/>
            <a:ext cx="4997451" cy="833438"/>
          </a:xfrm>
          <a:custGeom>
            <a:avLst/>
            <a:gdLst>
              <a:gd name="T0" fmla="*/ 2147483647 w 1611"/>
              <a:gd name="T1" fmla="*/ 2147483647 h 269"/>
              <a:gd name="T2" fmla="*/ 2147483647 w 1611"/>
              <a:gd name="T3" fmla="*/ 2147483647 h 269"/>
              <a:gd name="T4" fmla="*/ 2147483647 w 1611"/>
              <a:gd name="T5" fmla="*/ 2147483647 h 269"/>
              <a:gd name="T6" fmla="*/ 2147483647 w 1611"/>
              <a:gd name="T7" fmla="*/ 2147483647 h 269"/>
              <a:gd name="T8" fmla="*/ 2147483647 w 1611"/>
              <a:gd name="T9" fmla="*/ 2147483647 h 269"/>
              <a:gd name="T10" fmla="*/ 2147483647 w 1611"/>
              <a:gd name="T11" fmla="*/ 2147483647 h 269"/>
              <a:gd name="T12" fmla="*/ 2147483647 w 1611"/>
              <a:gd name="T13" fmla="*/ 2147483647 h 269"/>
              <a:gd name="T14" fmla="*/ 2147483647 w 1611"/>
              <a:gd name="T15" fmla="*/ 2147483647 h 269"/>
              <a:gd name="T16" fmla="*/ 2147483647 w 1611"/>
              <a:gd name="T17" fmla="*/ 2147483647 h 269"/>
              <a:gd name="T18" fmla="*/ 2147483647 w 1611"/>
              <a:gd name="T19" fmla="*/ 2147483647 h 269"/>
              <a:gd name="T20" fmla="*/ 2147483647 w 1611"/>
              <a:gd name="T21" fmla="*/ 2147483647 h 269"/>
              <a:gd name="T22" fmla="*/ 2147483647 w 1611"/>
              <a:gd name="T23" fmla="*/ 2147483647 h 269"/>
              <a:gd name="T24" fmla="*/ 2147483647 w 1611"/>
              <a:gd name="T25" fmla="*/ 2147483647 h 269"/>
              <a:gd name="T26" fmla="*/ 2147483647 w 1611"/>
              <a:gd name="T27" fmla="*/ 2147483647 h 269"/>
              <a:gd name="T28" fmla="*/ 2147483647 w 1611"/>
              <a:gd name="T29" fmla="*/ 2147483647 h 269"/>
              <a:gd name="T30" fmla="*/ 2147483647 w 1611"/>
              <a:gd name="T31" fmla="*/ 2147483647 h 269"/>
              <a:gd name="T32" fmla="*/ 2147483647 w 1611"/>
              <a:gd name="T33" fmla="*/ 2147483647 h 269"/>
              <a:gd name="T34" fmla="*/ 2147483647 w 1611"/>
              <a:gd name="T35" fmla="*/ 2147483647 h 269"/>
              <a:gd name="T36" fmla="*/ 2147483647 w 1611"/>
              <a:gd name="T37" fmla="*/ 2147483647 h 269"/>
              <a:gd name="T38" fmla="*/ 2147483647 w 1611"/>
              <a:gd name="T39" fmla="*/ 0 h 269"/>
              <a:gd name="T40" fmla="*/ 2147483647 w 1611"/>
              <a:gd name="T41" fmla="*/ 0 h 269"/>
              <a:gd name="T42" fmla="*/ 2147483647 w 1611"/>
              <a:gd name="T43" fmla="*/ 2147483647 h 269"/>
              <a:gd name="T44" fmla="*/ 2147483647 w 1611"/>
              <a:gd name="T45" fmla="*/ 2147483647 h 269"/>
              <a:gd name="T46" fmla="*/ 2147483647 w 1611"/>
              <a:gd name="T47" fmla="*/ 2147483647 h 269"/>
              <a:gd name="T48" fmla="*/ 2147483647 w 1611"/>
              <a:gd name="T49" fmla="*/ 2147483647 h 269"/>
              <a:gd name="T50" fmla="*/ 2147483647 w 1611"/>
              <a:gd name="T51" fmla="*/ 2147483647 h 269"/>
              <a:gd name="T52" fmla="*/ 2147483647 w 1611"/>
              <a:gd name="T53" fmla="*/ 2147483647 h 269"/>
              <a:gd name="T54" fmla="*/ 2147483647 w 1611"/>
              <a:gd name="T55" fmla="*/ 2147483647 h 269"/>
              <a:gd name="T56" fmla="*/ 2147483647 w 1611"/>
              <a:gd name="T57" fmla="*/ 2147483647 h 269"/>
              <a:gd name="T58" fmla="*/ 2147483647 w 1611"/>
              <a:gd name="T59" fmla="*/ 2147483647 h 269"/>
              <a:gd name="T60" fmla="*/ 2147483647 w 1611"/>
              <a:gd name="T61" fmla="*/ 2147483647 h 269"/>
              <a:gd name="T62" fmla="*/ 2147483647 w 1611"/>
              <a:gd name="T63" fmla="*/ 2147483647 h 269"/>
              <a:gd name="T64" fmla="*/ 2147483647 w 1611"/>
              <a:gd name="T65" fmla="*/ 2147483647 h 269"/>
              <a:gd name="T66" fmla="*/ 2147483647 w 1611"/>
              <a:gd name="T67" fmla="*/ 2147483647 h 269"/>
              <a:gd name="T68" fmla="*/ 2147483647 w 1611"/>
              <a:gd name="T69" fmla="*/ 2147483647 h 269"/>
              <a:gd name="T70" fmla="*/ 2147483647 w 1611"/>
              <a:gd name="T71" fmla="*/ 2147483647 h 269"/>
              <a:gd name="T72" fmla="*/ 2147483647 w 1611"/>
              <a:gd name="T73" fmla="*/ 2147483647 h 269"/>
              <a:gd name="T74" fmla="*/ 2147483647 w 1611"/>
              <a:gd name="T75" fmla="*/ 2147483647 h 269"/>
              <a:gd name="T76" fmla="*/ 2147483647 w 1611"/>
              <a:gd name="T77" fmla="*/ 2147483647 h 269"/>
              <a:gd name="T78" fmla="*/ 2147483647 w 1611"/>
              <a:gd name="T79" fmla="*/ 2147483647 h 2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611"/>
              <a:gd name="T121" fmla="*/ 0 h 269"/>
              <a:gd name="T122" fmla="*/ 1611 w 1611"/>
              <a:gd name="T123" fmla="*/ 269 h 26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611" h="269">
                <a:moveTo>
                  <a:pt x="806" y="269"/>
                </a:moveTo>
                <a:lnTo>
                  <a:pt x="888" y="269"/>
                </a:lnTo>
                <a:lnTo>
                  <a:pt x="969" y="267"/>
                </a:lnTo>
                <a:lnTo>
                  <a:pt x="1046" y="263"/>
                </a:lnTo>
                <a:lnTo>
                  <a:pt x="1118" y="257"/>
                </a:lnTo>
                <a:lnTo>
                  <a:pt x="1189" y="252"/>
                </a:lnTo>
                <a:lnTo>
                  <a:pt x="1257" y="246"/>
                </a:lnTo>
                <a:lnTo>
                  <a:pt x="1318" y="238"/>
                </a:lnTo>
                <a:lnTo>
                  <a:pt x="1375" y="229"/>
                </a:lnTo>
                <a:lnTo>
                  <a:pt x="1427" y="219"/>
                </a:lnTo>
                <a:lnTo>
                  <a:pt x="1473" y="209"/>
                </a:lnTo>
                <a:lnTo>
                  <a:pt x="1514" y="198"/>
                </a:lnTo>
                <a:lnTo>
                  <a:pt x="1548" y="186"/>
                </a:lnTo>
                <a:lnTo>
                  <a:pt x="1561" y="181"/>
                </a:lnTo>
                <a:lnTo>
                  <a:pt x="1575" y="175"/>
                </a:lnTo>
                <a:lnTo>
                  <a:pt x="1586" y="167"/>
                </a:lnTo>
                <a:lnTo>
                  <a:pt x="1594" y="161"/>
                </a:lnTo>
                <a:lnTo>
                  <a:pt x="1602" y="154"/>
                </a:lnTo>
                <a:lnTo>
                  <a:pt x="1608" y="148"/>
                </a:lnTo>
                <a:lnTo>
                  <a:pt x="1609" y="140"/>
                </a:lnTo>
                <a:lnTo>
                  <a:pt x="1611" y="135"/>
                </a:lnTo>
                <a:lnTo>
                  <a:pt x="1609" y="127"/>
                </a:lnTo>
                <a:lnTo>
                  <a:pt x="1608" y="121"/>
                </a:lnTo>
                <a:lnTo>
                  <a:pt x="1602" y="113"/>
                </a:lnTo>
                <a:lnTo>
                  <a:pt x="1594" y="108"/>
                </a:lnTo>
                <a:lnTo>
                  <a:pt x="1586" y="100"/>
                </a:lnTo>
                <a:lnTo>
                  <a:pt x="1575" y="94"/>
                </a:lnTo>
                <a:lnTo>
                  <a:pt x="1561" y="89"/>
                </a:lnTo>
                <a:lnTo>
                  <a:pt x="1548" y="81"/>
                </a:lnTo>
                <a:lnTo>
                  <a:pt x="1514" y="69"/>
                </a:lnTo>
                <a:lnTo>
                  <a:pt x="1473" y="60"/>
                </a:lnTo>
                <a:lnTo>
                  <a:pt x="1427" y="48"/>
                </a:lnTo>
                <a:lnTo>
                  <a:pt x="1375" y="39"/>
                </a:lnTo>
                <a:lnTo>
                  <a:pt x="1318" y="31"/>
                </a:lnTo>
                <a:lnTo>
                  <a:pt x="1257" y="23"/>
                </a:lnTo>
                <a:lnTo>
                  <a:pt x="1189" y="16"/>
                </a:lnTo>
                <a:lnTo>
                  <a:pt x="1118" y="10"/>
                </a:lnTo>
                <a:lnTo>
                  <a:pt x="1046" y="6"/>
                </a:lnTo>
                <a:lnTo>
                  <a:pt x="969" y="2"/>
                </a:lnTo>
                <a:lnTo>
                  <a:pt x="888" y="0"/>
                </a:lnTo>
                <a:lnTo>
                  <a:pt x="806" y="0"/>
                </a:lnTo>
                <a:lnTo>
                  <a:pt x="723" y="0"/>
                </a:lnTo>
                <a:lnTo>
                  <a:pt x="645" y="2"/>
                </a:lnTo>
                <a:lnTo>
                  <a:pt x="568" y="6"/>
                </a:lnTo>
                <a:lnTo>
                  <a:pt x="493" y="10"/>
                </a:lnTo>
                <a:lnTo>
                  <a:pt x="422" y="16"/>
                </a:lnTo>
                <a:lnTo>
                  <a:pt x="357" y="23"/>
                </a:lnTo>
                <a:lnTo>
                  <a:pt x="294" y="31"/>
                </a:lnTo>
                <a:lnTo>
                  <a:pt x="238" y="39"/>
                </a:lnTo>
                <a:lnTo>
                  <a:pt x="186" y="48"/>
                </a:lnTo>
                <a:lnTo>
                  <a:pt x="139" y="60"/>
                </a:lnTo>
                <a:lnTo>
                  <a:pt x="98" y="69"/>
                </a:lnTo>
                <a:lnTo>
                  <a:pt x="66" y="81"/>
                </a:lnTo>
                <a:lnTo>
                  <a:pt x="50" y="89"/>
                </a:lnTo>
                <a:lnTo>
                  <a:pt x="37" y="94"/>
                </a:lnTo>
                <a:lnTo>
                  <a:pt x="27" y="100"/>
                </a:lnTo>
                <a:lnTo>
                  <a:pt x="18" y="108"/>
                </a:lnTo>
                <a:lnTo>
                  <a:pt x="10" y="113"/>
                </a:lnTo>
                <a:lnTo>
                  <a:pt x="6" y="121"/>
                </a:lnTo>
                <a:lnTo>
                  <a:pt x="2" y="127"/>
                </a:lnTo>
                <a:lnTo>
                  <a:pt x="0" y="135"/>
                </a:lnTo>
                <a:lnTo>
                  <a:pt x="2" y="140"/>
                </a:lnTo>
                <a:lnTo>
                  <a:pt x="6" y="148"/>
                </a:lnTo>
                <a:lnTo>
                  <a:pt x="10" y="154"/>
                </a:lnTo>
                <a:lnTo>
                  <a:pt x="18" y="161"/>
                </a:lnTo>
                <a:lnTo>
                  <a:pt x="27" y="167"/>
                </a:lnTo>
                <a:lnTo>
                  <a:pt x="37" y="175"/>
                </a:lnTo>
                <a:lnTo>
                  <a:pt x="50" y="181"/>
                </a:lnTo>
                <a:lnTo>
                  <a:pt x="66" y="186"/>
                </a:lnTo>
                <a:lnTo>
                  <a:pt x="98" y="198"/>
                </a:lnTo>
                <a:lnTo>
                  <a:pt x="139" y="209"/>
                </a:lnTo>
                <a:lnTo>
                  <a:pt x="186" y="219"/>
                </a:lnTo>
                <a:lnTo>
                  <a:pt x="238" y="229"/>
                </a:lnTo>
                <a:lnTo>
                  <a:pt x="294" y="238"/>
                </a:lnTo>
                <a:lnTo>
                  <a:pt x="357" y="246"/>
                </a:lnTo>
                <a:lnTo>
                  <a:pt x="422" y="252"/>
                </a:lnTo>
                <a:lnTo>
                  <a:pt x="493" y="257"/>
                </a:lnTo>
                <a:lnTo>
                  <a:pt x="568" y="263"/>
                </a:lnTo>
                <a:lnTo>
                  <a:pt x="645" y="267"/>
                </a:lnTo>
                <a:lnTo>
                  <a:pt x="723" y="269"/>
                </a:lnTo>
                <a:lnTo>
                  <a:pt x="806" y="269"/>
                </a:lnTo>
              </a:path>
            </a:pathLst>
          </a:custGeom>
          <a:noFill/>
          <a:ln w="0">
            <a:solidFill>
              <a:srgbClr val="FFCC66"/>
            </a:solidFill>
            <a:round/>
            <a:headEnd/>
            <a:tailEnd/>
          </a:ln>
        </p:spPr>
        <p:txBody>
          <a:bodyPr/>
          <a:lstStyle/>
          <a:p>
            <a:endParaRPr lang="es-AR">
              <a:solidFill>
                <a:prstClr val="black"/>
              </a:solidFill>
            </a:endParaRPr>
          </a:p>
        </p:txBody>
      </p:sp>
      <p:sp>
        <p:nvSpPr>
          <p:cNvPr id="48135" name="Freeform 7"/>
          <p:cNvSpPr>
            <a:spLocks noChangeAspect="1"/>
          </p:cNvSpPr>
          <p:nvPr/>
        </p:nvSpPr>
        <p:spPr bwMode="auto">
          <a:xfrm>
            <a:off x="3506790" y="3851275"/>
            <a:ext cx="4748212" cy="833438"/>
          </a:xfrm>
          <a:custGeom>
            <a:avLst/>
            <a:gdLst>
              <a:gd name="T0" fmla="*/ 2147483647 w 1531"/>
              <a:gd name="T1" fmla="*/ 2147483647 h 269"/>
              <a:gd name="T2" fmla="*/ 2147483647 w 1531"/>
              <a:gd name="T3" fmla="*/ 2147483647 h 269"/>
              <a:gd name="T4" fmla="*/ 2147483647 w 1531"/>
              <a:gd name="T5" fmla="*/ 2147483647 h 269"/>
              <a:gd name="T6" fmla="*/ 2147483647 w 1531"/>
              <a:gd name="T7" fmla="*/ 2147483647 h 269"/>
              <a:gd name="T8" fmla="*/ 2147483647 w 1531"/>
              <a:gd name="T9" fmla="*/ 2147483647 h 269"/>
              <a:gd name="T10" fmla="*/ 2147483647 w 1531"/>
              <a:gd name="T11" fmla="*/ 2147483647 h 269"/>
              <a:gd name="T12" fmla="*/ 2147483647 w 1531"/>
              <a:gd name="T13" fmla="*/ 2147483647 h 269"/>
              <a:gd name="T14" fmla="*/ 2147483647 w 1531"/>
              <a:gd name="T15" fmla="*/ 2147483647 h 269"/>
              <a:gd name="T16" fmla="*/ 2147483647 w 1531"/>
              <a:gd name="T17" fmla="*/ 2147483647 h 269"/>
              <a:gd name="T18" fmla="*/ 2147483647 w 1531"/>
              <a:gd name="T19" fmla="*/ 2147483647 h 269"/>
              <a:gd name="T20" fmla="*/ 2147483647 w 1531"/>
              <a:gd name="T21" fmla="*/ 2147483647 h 269"/>
              <a:gd name="T22" fmla="*/ 2147483647 w 1531"/>
              <a:gd name="T23" fmla="*/ 2147483647 h 269"/>
              <a:gd name="T24" fmla="*/ 2147483647 w 1531"/>
              <a:gd name="T25" fmla="*/ 2147483647 h 269"/>
              <a:gd name="T26" fmla="*/ 2147483647 w 1531"/>
              <a:gd name="T27" fmla="*/ 2147483647 h 269"/>
              <a:gd name="T28" fmla="*/ 2147483647 w 1531"/>
              <a:gd name="T29" fmla="*/ 2147483647 h 269"/>
              <a:gd name="T30" fmla="*/ 2147483647 w 1531"/>
              <a:gd name="T31" fmla="*/ 2147483647 h 269"/>
              <a:gd name="T32" fmla="*/ 2147483647 w 1531"/>
              <a:gd name="T33" fmla="*/ 2147483647 h 269"/>
              <a:gd name="T34" fmla="*/ 2147483647 w 1531"/>
              <a:gd name="T35" fmla="*/ 2147483647 h 269"/>
              <a:gd name="T36" fmla="*/ 2147483647 w 1531"/>
              <a:gd name="T37" fmla="*/ 0 h 269"/>
              <a:gd name="T38" fmla="*/ 2147483647 w 1531"/>
              <a:gd name="T39" fmla="*/ 0 h 269"/>
              <a:gd name="T40" fmla="*/ 2147483647 w 1531"/>
              <a:gd name="T41" fmla="*/ 2147483647 h 269"/>
              <a:gd name="T42" fmla="*/ 2147483647 w 1531"/>
              <a:gd name="T43" fmla="*/ 2147483647 h 269"/>
              <a:gd name="T44" fmla="*/ 2147483647 w 1531"/>
              <a:gd name="T45" fmla="*/ 2147483647 h 269"/>
              <a:gd name="T46" fmla="*/ 2147483647 w 1531"/>
              <a:gd name="T47" fmla="*/ 2147483647 h 269"/>
              <a:gd name="T48" fmla="*/ 2147483647 w 1531"/>
              <a:gd name="T49" fmla="*/ 2147483647 h 269"/>
              <a:gd name="T50" fmla="*/ 2147483647 w 1531"/>
              <a:gd name="T51" fmla="*/ 2147483647 h 269"/>
              <a:gd name="T52" fmla="*/ 2147483647 w 1531"/>
              <a:gd name="T53" fmla="*/ 2147483647 h 269"/>
              <a:gd name="T54" fmla="*/ 2147483647 w 1531"/>
              <a:gd name="T55" fmla="*/ 2147483647 h 269"/>
              <a:gd name="T56" fmla="*/ 2147483647 w 1531"/>
              <a:gd name="T57" fmla="*/ 2147483647 h 269"/>
              <a:gd name="T58" fmla="*/ 2147483647 w 1531"/>
              <a:gd name="T59" fmla="*/ 2147483647 h 269"/>
              <a:gd name="T60" fmla="*/ 2147483647 w 1531"/>
              <a:gd name="T61" fmla="*/ 2147483647 h 269"/>
              <a:gd name="T62" fmla="*/ 2147483647 w 1531"/>
              <a:gd name="T63" fmla="*/ 2147483647 h 269"/>
              <a:gd name="T64" fmla="*/ 2147483647 w 1531"/>
              <a:gd name="T65" fmla="*/ 2147483647 h 269"/>
              <a:gd name="T66" fmla="*/ 2147483647 w 1531"/>
              <a:gd name="T67" fmla="*/ 2147483647 h 269"/>
              <a:gd name="T68" fmla="*/ 2147483647 w 1531"/>
              <a:gd name="T69" fmla="*/ 2147483647 h 269"/>
              <a:gd name="T70" fmla="*/ 2147483647 w 1531"/>
              <a:gd name="T71" fmla="*/ 2147483647 h 269"/>
              <a:gd name="T72" fmla="*/ 2147483647 w 1531"/>
              <a:gd name="T73" fmla="*/ 2147483647 h 269"/>
              <a:gd name="T74" fmla="*/ 2147483647 w 1531"/>
              <a:gd name="T75" fmla="*/ 2147483647 h 269"/>
              <a:gd name="T76" fmla="*/ 2147483647 w 1531"/>
              <a:gd name="T77" fmla="*/ 2147483647 h 2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531"/>
              <a:gd name="T118" fmla="*/ 0 h 269"/>
              <a:gd name="T119" fmla="*/ 1531 w 1531"/>
              <a:gd name="T120" fmla="*/ 269 h 269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531" h="269">
                <a:moveTo>
                  <a:pt x="765" y="269"/>
                </a:moveTo>
                <a:lnTo>
                  <a:pt x="844" y="269"/>
                </a:lnTo>
                <a:lnTo>
                  <a:pt x="919" y="267"/>
                </a:lnTo>
                <a:lnTo>
                  <a:pt x="992" y="263"/>
                </a:lnTo>
                <a:lnTo>
                  <a:pt x="1063" y="257"/>
                </a:lnTo>
                <a:lnTo>
                  <a:pt x="1130" y="252"/>
                </a:lnTo>
                <a:lnTo>
                  <a:pt x="1193" y="246"/>
                </a:lnTo>
                <a:lnTo>
                  <a:pt x="1251" y="238"/>
                </a:lnTo>
                <a:lnTo>
                  <a:pt x="1306" y="229"/>
                </a:lnTo>
                <a:lnTo>
                  <a:pt x="1354" y="219"/>
                </a:lnTo>
                <a:lnTo>
                  <a:pt x="1398" y="209"/>
                </a:lnTo>
                <a:lnTo>
                  <a:pt x="1437" y="198"/>
                </a:lnTo>
                <a:lnTo>
                  <a:pt x="1469" y="186"/>
                </a:lnTo>
                <a:lnTo>
                  <a:pt x="1483" y="181"/>
                </a:lnTo>
                <a:lnTo>
                  <a:pt x="1496" y="175"/>
                </a:lnTo>
                <a:lnTo>
                  <a:pt x="1506" y="167"/>
                </a:lnTo>
                <a:lnTo>
                  <a:pt x="1513" y="161"/>
                </a:lnTo>
                <a:lnTo>
                  <a:pt x="1521" y="154"/>
                </a:lnTo>
                <a:lnTo>
                  <a:pt x="1525" y="148"/>
                </a:lnTo>
                <a:lnTo>
                  <a:pt x="1529" y="140"/>
                </a:lnTo>
                <a:lnTo>
                  <a:pt x="1531" y="135"/>
                </a:lnTo>
                <a:lnTo>
                  <a:pt x="1529" y="127"/>
                </a:lnTo>
                <a:lnTo>
                  <a:pt x="1525" y="121"/>
                </a:lnTo>
                <a:lnTo>
                  <a:pt x="1521" y="113"/>
                </a:lnTo>
                <a:lnTo>
                  <a:pt x="1513" y="108"/>
                </a:lnTo>
                <a:lnTo>
                  <a:pt x="1496" y="94"/>
                </a:lnTo>
                <a:lnTo>
                  <a:pt x="1469" y="81"/>
                </a:lnTo>
                <a:lnTo>
                  <a:pt x="1437" y="69"/>
                </a:lnTo>
                <a:lnTo>
                  <a:pt x="1398" y="60"/>
                </a:lnTo>
                <a:lnTo>
                  <a:pt x="1354" y="48"/>
                </a:lnTo>
                <a:lnTo>
                  <a:pt x="1306" y="39"/>
                </a:lnTo>
                <a:lnTo>
                  <a:pt x="1251" y="31"/>
                </a:lnTo>
                <a:lnTo>
                  <a:pt x="1193" y="23"/>
                </a:lnTo>
                <a:lnTo>
                  <a:pt x="1130" y="16"/>
                </a:lnTo>
                <a:lnTo>
                  <a:pt x="1063" y="10"/>
                </a:lnTo>
                <a:lnTo>
                  <a:pt x="992" y="6"/>
                </a:lnTo>
                <a:lnTo>
                  <a:pt x="919" y="2"/>
                </a:lnTo>
                <a:lnTo>
                  <a:pt x="844" y="0"/>
                </a:lnTo>
                <a:lnTo>
                  <a:pt x="765" y="0"/>
                </a:lnTo>
                <a:lnTo>
                  <a:pt x="687" y="0"/>
                </a:lnTo>
                <a:lnTo>
                  <a:pt x="612" y="2"/>
                </a:lnTo>
                <a:lnTo>
                  <a:pt x="539" y="6"/>
                </a:lnTo>
                <a:lnTo>
                  <a:pt x="468" y="10"/>
                </a:lnTo>
                <a:lnTo>
                  <a:pt x="401" y="16"/>
                </a:lnTo>
                <a:lnTo>
                  <a:pt x="338" y="23"/>
                </a:lnTo>
                <a:lnTo>
                  <a:pt x="280" y="31"/>
                </a:lnTo>
                <a:lnTo>
                  <a:pt x="225" y="39"/>
                </a:lnTo>
                <a:lnTo>
                  <a:pt x="177" y="48"/>
                </a:lnTo>
                <a:lnTo>
                  <a:pt x="133" y="60"/>
                </a:lnTo>
                <a:lnTo>
                  <a:pt x="94" y="69"/>
                </a:lnTo>
                <a:lnTo>
                  <a:pt x="62" y="81"/>
                </a:lnTo>
                <a:lnTo>
                  <a:pt x="48" y="89"/>
                </a:lnTo>
                <a:lnTo>
                  <a:pt x="35" y="94"/>
                </a:lnTo>
                <a:lnTo>
                  <a:pt x="25" y="100"/>
                </a:lnTo>
                <a:lnTo>
                  <a:pt x="17" y="108"/>
                </a:lnTo>
                <a:lnTo>
                  <a:pt x="10" y="113"/>
                </a:lnTo>
                <a:lnTo>
                  <a:pt x="6" y="121"/>
                </a:lnTo>
                <a:lnTo>
                  <a:pt x="2" y="127"/>
                </a:lnTo>
                <a:lnTo>
                  <a:pt x="0" y="135"/>
                </a:lnTo>
                <a:lnTo>
                  <a:pt x="2" y="140"/>
                </a:lnTo>
                <a:lnTo>
                  <a:pt x="6" y="148"/>
                </a:lnTo>
                <a:lnTo>
                  <a:pt x="10" y="154"/>
                </a:lnTo>
                <a:lnTo>
                  <a:pt x="17" y="161"/>
                </a:lnTo>
                <a:lnTo>
                  <a:pt x="25" y="167"/>
                </a:lnTo>
                <a:lnTo>
                  <a:pt x="35" y="175"/>
                </a:lnTo>
                <a:lnTo>
                  <a:pt x="48" y="181"/>
                </a:lnTo>
                <a:lnTo>
                  <a:pt x="62" y="186"/>
                </a:lnTo>
                <a:lnTo>
                  <a:pt x="94" y="198"/>
                </a:lnTo>
                <a:lnTo>
                  <a:pt x="133" y="209"/>
                </a:lnTo>
                <a:lnTo>
                  <a:pt x="177" y="219"/>
                </a:lnTo>
                <a:lnTo>
                  <a:pt x="225" y="229"/>
                </a:lnTo>
                <a:lnTo>
                  <a:pt x="280" y="238"/>
                </a:lnTo>
                <a:lnTo>
                  <a:pt x="338" y="246"/>
                </a:lnTo>
                <a:lnTo>
                  <a:pt x="401" y="252"/>
                </a:lnTo>
                <a:lnTo>
                  <a:pt x="468" y="257"/>
                </a:lnTo>
                <a:lnTo>
                  <a:pt x="539" y="263"/>
                </a:lnTo>
                <a:lnTo>
                  <a:pt x="612" y="267"/>
                </a:lnTo>
                <a:lnTo>
                  <a:pt x="687" y="269"/>
                </a:lnTo>
                <a:lnTo>
                  <a:pt x="765" y="269"/>
                </a:lnTo>
              </a:path>
            </a:pathLst>
          </a:custGeom>
          <a:noFill/>
          <a:ln w="0">
            <a:solidFill>
              <a:srgbClr val="FFCC66"/>
            </a:solidFill>
            <a:round/>
            <a:headEnd/>
            <a:tailEnd/>
          </a:ln>
        </p:spPr>
        <p:txBody>
          <a:bodyPr/>
          <a:lstStyle/>
          <a:p>
            <a:endParaRPr lang="es-AR">
              <a:solidFill>
                <a:prstClr val="black"/>
              </a:solidFill>
            </a:endParaRPr>
          </a:p>
        </p:txBody>
      </p:sp>
      <p:sp>
        <p:nvSpPr>
          <p:cNvPr id="48136" name="Freeform 8"/>
          <p:cNvSpPr>
            <a:spLocks noChangeAspect="1"/>
          </p:cNvSpPr>
          <p:nvPr/>
        </p:nvSpPr>
        <p:spPr bwMode="auto">
          <a:xfrm>
            <a:off x="3321050" y="3165475"/>
            <a:ext cx="5545139" cy="833438"/>
          </a:xfrm>
          <a:custGeom>
            <a:avLst/>
            <a:gdLst>
              <a:gd name="T0" fmla="*/ 2147483647 w 1788"/>
              <a:gd name="T1" fmla="*/ 2147483647 h 269"/>
              <a:gd name="T2" fmla="*/ 2147483647 w 1788"/>
              <a:gd name="T3" fmla="*/ 2147483647 h 269"/>
              <a:gd name="T4" fmla="*/ 2147483647 w 1788"/>
              <a:gd name="T5" fmla="*/ 2147483647 h 269"/>
              <a:gd name="T6" fmla="*/ 2147483647 w 1788"/>
              <a:gd name="T7" fmla="*/ 2147483647 h 269"/>
              <a:gd name="T8" fmla="*/ 2147483647 w 1788"/>
              <a:gd name="T9" fmla="*/ 2147483647 h 269"/>
              <a:gd name="T10" fmla="*/ 2147483647 w 1788"/>
              <a:gd name="T11" fmla="*/ 2147483647 h 269"/>
              <a:gd name="T12" fmla="*/ 2147483647 w 1788"/>
              <a:gd name="T13" fmla="*/ 2147483647 h 269"/>
              <a:gd name="T14" fmla="*/ 2147483647 w 1788"/>
              <a:gd name="T15" fmla="*/ 2147483647 h 269"/>
              <a:gd name="T16" fmla="*/ 2147483647 w 1788"/>
              <a:gd name="T17" fmla="*/ 2147483647 h 269"/>
              <a:gd name="T18" fmla="*/ 2147483647 w 1788"/>
              <a:gd name="T19" fmla="*/ 2147483647 h 269"/>
              <a:gd name="T20" fmla="*/ 2147483647 w 1788"/>
              <a:gd name="T21" fmla="*/ 2147483647 h 269"/>
              <a:gd name="T22" fmla="*/ 2147483647 w 1788"/>
              <a:gd name="T23" fmla="*/ 2147483647 h 269"/>
              <a:gd name="T24" fmla="*/ 2147483647 w 1788"/>
              <a:gd name="T25" fmla="*/ 2147483647 h 269"/>
              <a:gd name="T26" fmla="*/ 2147483647 w 1788"/>
              <a:gd name="T27" fmla="*/ 2147483647 h 269"/>
              <a:gd name="T28" fmla="*/ 2147483647 w 1788"/>
              <a:gd name="T29" fmla="*/ 2147483647 h 269"/>
              <a:gd name="T30" fmla="*/ 2147483647 w 1788"/>
              <a:gd name="T31" fmla="*/ 2147483647 h 269"/>
              <a:gd name="T32" fmla="*/ 2147483647 w 1788"/>
              <a:gd name="T33" fmla="*/ 2147483647 h 269"/>
              <a:gd name="T34" fmla="*/ 2147483647 w 1788"/>
              <a:gd name="T35" fmla="*/ 2147483647 h 269"/>
              <a:gd name="T36" fmla="*/ 2147483647 w 1788"/>
              <a:gd name="T37" fmla="*/ 2147483647 h 269"/>
              <a:gd name="T38" fmla="*/ 2147483647 w 1788"/>
              <a:gd name="T39" fmla="*/ 0 h 269"/>
              <a:gd name="T40" fmla="*/ 2147483647 w 1788"/>
              <a:gd name="T41" fmla="*/ 0 h 269"/>
              <a:gd name="T42" fmla="*/ 2147483647 w 1788"/>
              <a:gd name="T43" fmla="*/ 2147483647 h 269"/>
              <a:gd name="T44" fmla="*/ 2147483647 w 1788"/>
              <a:gd name="T45" fmla="*/ 2147483647 h 269"/>
              <a:gd name="T46" fmla="*/ 2147483647 w 1788"/>
              <a:gd name="T47" fmla="*/ 2147483647 h 269"/>
              <a:gd name="T48" fmla="*/ 2147483647 w 1788"/>
              <a:gd name="T49" fmla="*/ 2147483647 h 269"/>
              <a:gd name="T50" fmla="*/ 2147483647 w 1788"/>
              <a:gd name="T51" fmla="*/ 2147483647 h 269"/>
              <a:gd name="T52" fmla="*/ 2147483647 w 1788"/>
              <a:gd name="T53" fmla="*/ 2147483647 h 269"/>
              <a:gd name="T54" fmla="*/ 2147483647 w 1788"/>
              <a:gd name="T55" fmla="*/ 2147483647 h 269"/>
              <a:gd name="T56" fmla="*/ 2147483647 w 1788"/>
              <a:gd name="T57" fmla="*/ 2147483647 h 269"/>
              <a:gd name="T58" fmla="*/ 2147483647 w 1788"/>
              <a:gd name="T59" fmla="*/ 2147483647 h 269"/>
              <a:gd name="T60" fmla="*/ 2147483647 w 1788"/>
              <a:gd name="T61" fmla="*/ 2147483647 h 269"/>
              <a:gd name="T62" fmla="*/ 2147483647 w 1788"/>
              <a:gd name="T63" fmla="*/ 2147483647 h 269"/>
              <a:gd name="T64" fmla="*/ 2147483647 w 1788"/>
              <a:gd name="T65" fmla="*/ 2147483647 h 269"/>
              <a:gd name="T66" fmla="*/ 2147483647 w 1788"/>
              <a:gd name="T67" fmla="*/ 2147483647 h 269"/>
              <a:gd name="T68" fmla="*/ 2147483647 w 1788"/>
              <a:gd name="T69" fmla="*/ 2147483647 h 269"/>
              <a:gd name="T70" fmla="*/ 2147483647 w 1788"/>
              <a:gd name="T71" fmla="*/ 2147483647 h 269"/>
              <a:gd name="T72" fmla="*/ 2147483647 w 1788"/>
              <a:gd name="T73" fmla="*/ 2147483647 h 269"/>
              <a:gd name="T74" fmla="*/ 2147483647 w 1788"/>
              <a:gd name="T75" fmla="*/ 2147483647 h 269"/>
              <a:gd name="T76" fmla="*/ 2147483647 w 1788"/>
              <a:gd name="T77" fmla="*/ 2147483647 h 269"/>
              <a:gd name="T78" fmla="*/ 2147483647 w 1788"/>
              <a:gd name="T79" fmla="*/ 2147483647 h 2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788"/>
              <a:gd name="T121" fmla="*/ 0 h 269"/>
              <a:gd name="T122" fmla="*/ 1788 w 1788"/>
              <a:gd name="T123" fmla="*/ 269 h 26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788" h="269">
                <a:moveTo>
                  <a:pt x="894" y="269"/>
                </a:moveTo>
                <a:lnTo>
                  <a:pt x="986" y="269"/>
                </a:lnTo>
                <a:lnTo>
                  <a:pt x="1074" y="267"/>
                </a:lnTo>
                <a:lnTo>
                  <a:pt x="1159" y="263"/>
                </a:lnTo>
                <a:lnTo>
                  <a:pt x="1241" y="258"/>
                </a:lnTo>
                <a:lnTo>
                  <a:pt x="1320" y="252"/>
                </a:lnTo>
                <a:lnTo>
                  <a:pt x="1393" y="246"/>
                </a:lnTo>
                <a:lnTo>
                  <a:pt x="1462" y="238"/>
                </a:lnTo>
                <a:lnTo>
                  <a:pt x="1525" y="229"/>
                </a:lnTo>
                <a:lnTo>
                  <a:pt x="1584" y="219"/>
                </a:lnTo>
                <a:lnTo>
                  <a:pt x="1634" y="210"/>
                </a:lnTo>
                <a:lnTo>
                  <a:pt x="1680" y="198"/>
                </a:lnTo>
                <a:lnTo>
                  <a:pt x="1717" y="186"/>
                </a:lnTo>
                <a:lnTo>
                  <a:pt x="1734" y="181"/>
                </a:lnTo>
                <a:lnTo>
                  <a:pt x="1747" y="175"/>
                </a:lnTo>
                <a:lnTo>
                  <a:pt x="1759" y="167"/>
                </a:lnTo>
                <a:lnTo>
                  <a:pt x="1770" y="162"/>
                </a:lnTo>
                <a:lnTo>
                  <a:pt x="1778" y="154"/>
                </a:lnTo>
                <a:lnTo>
                  <a:pt x="1784" y="148"/>
                </a:lnTo>
                <a:lnTo>
                  <a:pt x="1788" y="140"/>
                </a:lnTo>
                <a:lnTo>
                  <a:pt x="1788" y="135"/>
                </a:lnTo>
                <a:lnTo>
                  <a:pt x="1788" y="127"/>
                </a:lnTo>
                <a:lnTo>
                  <a:pt x="1784" y="121"/>
                </a:lnTo>
                <a:lnTo>
                  <a:pt x="1778" y="114"/>
                </a:lnTo>
                <a:lnTo>
                  <a:pt x="1770" y="108"/>
                </a:lnTo>
                <a:lnTo>
                  <a:pt x="1759" y="100"/>
                </a:lnTo>
                <a:lnTo>
                  <a:pt x="1747" y="94"/>
                </a:lnTo>
                <a:lnTo>
                  <a:pt x="1734" y="89"/>
                </a:lnTo>
                <a:lnTo>
                  <a:pt x="1717" y="81"/>
                </a:lnTo>
                <a:lnTo>
                  <a:pt x="1680" y="69"/>
                </a:lnTo>
                <a:lnTo>
                  <a:pt x="1634" y="60"/>
                </a:lnTo>
                <a:lnTo>
                  <a:pt x="1584" y="48"/>
                </a:lnTo>
                <a:lnTo>
                  <a:pt x="1525" y="39"/>
                </a:lnTo>
                <a:lnTo>
                  <a:pt x="1462" y="31"/>
                </a:lnTo>
                <a:lnTo>
                  <a:pt x="1393" y="23"/>
                </a:lnTo>
                <a:lnTo>
                  <a:pt x="1320" y="16"/>
                </a:lnTo>
                <a:lnTo>
                  <a:pt x="1241" y="10"/>
                </a:lnTo>
                <a:lnTo>
                  <a:pt x="1159" y="6"/>
                </a:lnTo>
                <a:lnTo>
                  <a:pt x="1074" y="2"/>
                </a:lnTo>
                <a:lnTo>
                  <a:pt x="986" y="0"/>
                </a:lnTo>
                <a:lnTo>
                  <a:pt x="894" y="0"/>
                </a:lnTo>
                <a:lnTo>
                  <a:pt x="804" y="0"/>
                </a:lnTo>
                <a:lnTo>
                  <a:pt x="714" y="2"/>
                </a:lnTo>
                <a:lnTo>
                  <a:pt x="629" y="6"/>
                </a:lnTo>
                <a:lnTo>
                  <a:pt x="547" y="10"/>
                </a:lnTo>
                <a:lnTo>
                  <a:pt x="468" y="16"/>
                </a:lnTo>
                <a:lnTo>
                  <a:pt x="395" y="23"/>
                </a:lnTo>
                <a:lnTo>
                  <a:pt x="326" y="31"/>
                </a:lnTo>
                <a:lnTo>
                  <a:pt x="263" y="39"/>
                </a:lnTo>
                <a:lnTo>
                  <a:pt x="205" y="48"/>
                </a:lnTo>
                <a:lnTo>
                  <a:pt x="154" y="60"/>
                </a:lnTo>
                <a:lnTo>
                  <a:pt x="110" y="69"/>
                </a:lnTo>
                <a:lnTo>
                  <a:pt x="71" y="81"/>
                </a:lnTo>
                <a:lnTo>
                  <a:pt x="56" y="89"/>
                </a:lnTo>
                <a:lnTo>
                  <a:pt x="41" y="94"/>
                </a:lnTo>
                <a:lnTo>
                  <a:pt x="29" y="100"/>
                </a:lnTo>
                <a:lnTo>
                  <a:pt x="19" y="108"/>
                </a:lnTo>
                <a:lnTo>
                  <a:pt x="12" y="114"/>
                </a:lnTo>
                <a:lnTo>
                  <a:pt x="6" y="121"/>
                </a:lnTo>
                <a:lnTo>
                  <a:pt x="2" y="127"/>
                </a:lnTo>
                <a:lnTo>
                  <a:pt x="0" y="135"/>
                </a:lnTo>
                <a:lnTo>
                  <a:pt x="2" y="140"/>
                </a:lnTo>
                <a:lnTo>
                  <a:pt x="6" y="148"/>
                </a:lnTo>
                <a:lnTo>
                  <a:pt x="12" y="154"/>
                </a:lnTo>
                <a:lnTo>
                  <a:pt x="19" y="162"/>
                </a:lnTo>
                <a:lnTo>
                  <a:pt x="29" y="167"/>
                </a:lnTo>
                <a:lnTo>
                  <a:pt x="41" y="175"/>
                </a:lnTo>
                <a:lnTo>
                  <a:pt x="56" y="181"/>
                </a:lnTo>
                <a:lnTo>
                  <a:pt x="71" y="186"/>
                </a:lnTo>
                <a:lnTo>
                  <a:pt x="110" y="198"/>
                </a:lnTo>
                <a:lnTo>
                  <a:pt x="154" y="210"/>
                </a:lnTo>
                <a:lnTo>
                  <a:pt x="205" y="219"/>
                </a:lnTo>
                <a:lnTo>
                  <a:pt x="263" y="229"/>
                </a:lnTo>
                <a:lnTo>
                  <a:pt x="326" y="238"/>
                </a:lnTo>
                <a:lnTo>
                  <a:pt x="395" y="246"/>
                </a:lnTo>
                <a:lnTo>
                  <a:pt x="468" y="252"/>
                </a:lnTo>
                <a:lnTo>
                  <a:pt x="547" y="258"/>
                </a:lnTo>
                <a:lnTo>
                  <a:pt x="629" y="263"/>
                </a:lnTo>
                <a:lnTo>
                  <a:pt x="714" y="267"/>
                </a:lnTo>
                <a:lnTo>
                  <a:pt x="804" y="269"/>
                </a:lnTo>
                <a:lnTo>
                  <a:pt x="894" y="269"/>
                </a:lnTo>
              </a:path>
            </a:pathLst>
          </a:custGeom>
          <a:noFill/>
          <a:ln w="0">
            <a:solidFill>
              <a:srgbClr val="FFCC66"/>
            </a:solidFill>
            <a:round/>
            <a:headEnd/>
            <a:tailEnd/>
          </a:ln>
        </p:spPr>
        <p:txBody>
          <a:bodyPr/>
          <a:lstStyle/>
          <a:p>
            <a:endParaRPr lang="es-AR">
              <a:solidFill>
                <a:prstClr val="black"/>
              </a:solidFill>
            </a:endParaRPr>
          </a:p>
        </p:txBody>
      </p:sp>
      <p:sp>
        <p:nvSpPr>
          <p:cNvPr id="48137" name="Freeform 9"/>
          <p:cNvSpPr>
            <a:spLocks noChangeAspect="1"/>
          </p:cNvSpPr>
          <p:nvPr/>
        </p:nvSpPr>
        <p:spPr bwMode="auto">
          <a:xfrm>
            <a:off x="3810002" y="4800601"/>
            <a:ext cx="3538539" cy="833438"/>
          </a:xfrm>
          <a:custGeom>
            <a:avLst/>
            <a:gdLst>
              <a:gd name="T0" fmla="*/ 2147483647 w 1141"/>
              <a:gd name="T1" fmla="*/ 2147483647 h 269"/>
              <a:gd name="T2" fmla="*/ 2147483647 w 1141"/>
              <a:gd name="T3" fmla="*/ 2147483647 h 269"/>
              <a:gd name="T4" fmla="*/ 2147483647 w 1141"/>
              <a:gd name="T5" fmla="*/ 2147483647 h 269"/>
              <a:gd name="T6" fmla="*/ 2147483647 w 1141"/>
              <a:gd name="T7" fmla="*/ 2147483647 h 269"/>
              <a:gd name="T8" fmla="*/ 2147483647 w 1141"/>
              <a:gd name="T9" fmla="*/ 2147483647 h 269"/>
              <a:gd name="T10" fmla="*/ 2147483647 w 1141"/>
              <a:gd name="T11" fmla="*/ 2147483647 h 269"/>
              <a:gd name="T12" fmla="*/ 2147483647 w 1141"/>
              <a:gd name="T13" fmla="*/ 2147483647 h 269"/>
              <a:gd name="T14" fmla="*/ 2147483647 w 1141"/>
              <a:gd name="T15" fmla="*/ 2147483647 h 269"/>
              <a:gd name="T16" fmla="*/ 2147483647 w 1141"/>
              <a:gd name="T17" fmla="*/ 2147483647 h 269"/>
              <a:gd name="T18" fmla="*/ 2147483647 w 1141"/>
              <a:gd name="T19" fmla="*/ 2147483647 h 269"/>
              <a:gd name="T20" fmla="*/ 2147483647 w 1141"/>
              <a:gd name="T21" fmla="*/ 2147483647 h 269"/>
              <a:gd name="T22" fmla="*/ 2147483647 w 1141"/>
              <a:gd name="T23" fmla="*/ 2147483647 h 269"/>
              <a:gd name="T24" fmla="*/ 2147483647 w 1141"/>
              <a:gd name="T25" fmla="*/ 2147483647 h 269"/>
              <a:gd name="T26" fmla="*/ 2147483647 w 1141"/>
              <a:gd name="T27" fmla="*/ 2147483647 h 269"/>
              <a:gd name="T28" fmla="*/ 2147483647 w 1141"/>
              <a:gd name="T29" fmla="*/ 2147483647 h 269"/>
              <a:gd name="T30" fmla="*/ 2147483647 w 1141"/>
              <a:gd name="T31" fmla="*/ 2147483647 h 269"/>
              <a:gd name="T32" fmla="*/ 2147483647 w 1141"/>
              <a:gd name="T33" fmla="*/ 2147483647 h 269"/>
              <a:gd name="T34" fmla="*/ 2147483647 w 1141"/>
              <a:gd name="T35" fmla="*/ 0 h 269"/>
              <a:gd name="T36" fmla="*/ 2147483647 w 1141"/>
              <a:gd name="T37" fmla="*/ 0 h 269"/>
              <a:gd name="T38" fmla="*/ 2147483647 w 1141"/>
              <a:gd name="T39" fmla="*/ 2147483647 h 269"/>
              <a:gd name="T40" fmla="*/ 2147483647 w 1141"/>
              <a:gd name="T41" fmla="*/ 2147483647 h 269"/>
              <a:gd name="T42" fmla="*/ 2147483647 w 1141"/>
              <a:gd name="T43" fmla="*/ 2147483647 h 269"/>
              <a:gd name="T44" fmla="*/ 2147483647 w 1141"/>
              <a:gd name="T45" fmla="*/ 2147483647 h 269"/>
              <a:gd name="T46" fmla="*/ 2147483647 w 1141"/>
              <a:gd name="T47" fmla="*/ 2147483647 h 269"/>
              <a:gd name="T48" fmla="*/ 2147483647 w 1141"/>
              <a:gd name="T49" fmla="*/ 2147483647 h 269"/>
              <a:gd name="T50" fmla="*/ 2147483647 w 1141"/>
              <a:gd name="T51" fmla="*/ 2147483647 h 269"/>
              <a:gd name="T52" fmla="*/ 0 w 1141"/>
              <a:gd name="T53" fmla="*/ 2147483647 h 269"/>
              <a:gd name="T54" fmla="*/ 0 w 1141"/>
              <a:gd name="T55" fmla="*/ 2147483647 h 269"/>
              <a:gd name="T56" fmla="*/ 2147483647 w 1141"/>
              <a:gd name="T57" fmla="*/ 2147483647 h 269"/>
              <a:gd name="T58" fmla="*/ 2147483647 w 1141"/>
              <a:gd name="T59" fmla="*/ 2147483647 h 269"/>
              <a:gd name="T60" fmla="*/ 2147483647 w 1141"/>
              <a:gd name="T61" fmla="*/ 2147483647 h 269"/>
              <a:gd name="T62" fmla="*/ 2147483647 w 1141"/>
              <a:gd name="T63" fmla="*/ 2147483647 h 269"/>
              <a:gd name="T64" fmla="*/ 2147483647 w 1141"/>
              <a:gd name="T65" fmla="*/ 2147483647 h 269"/>
              <a:gd name="T66" fmla="*/ 2147483647 w 1141"/>
              <a:gd name="T67" fmla="*/ 2147483647 h 269"/>
              <a:gd name="T68" fmla="*/ 2147483647 w 1141"/>
              <a:gd name="T69" fmla="*/ 2147483647 h 269"/>
              <a:gd name="T70" fmla="*/ 2147483647 w 1141"/>
              <a:gd name="T71" fmla="*/ 2147483647 h 2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141"/>
              <a:gd name="T109" fmla="*/ 0 h 269"/>
              <a:gd name="T110" fmla="*/ 1141 w 1141"/>
              <a:gd name="T111" fmla="*/ 269 h 26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141" h="269">
                <a:moveTo>
                  <a:pt x="572" y="269"/>
                </a:moveTo>
                <a:lnTo>
                  <a:pt x="629" y="269"/>
                </a:lnTo>
                <a:lnTo>
                  <a:pt x="687" y="267"/>
                </a:lnTo>
                <a:lnTo>
                  <a:pt x="740" y="263"/>
                </a:lnTo>
                <a:lnTo>
                  <a:pt x="792" y="257"/>
                </a:lnTo>
                <a:lnTo>
                  <a:pt x="842" y="254"/>
                </a:lnTo>
                <a:lnTo>
                  <a:pt x="890" y="246"/>
                </a:lnTo>
                <a:lnTo>
                  <a:pt x="934" y="238"/>
                </a:lnTo>
                <a:lnTo>
                  <a:pt x="974" y="229"/>
                </a:lnTo>
                <a:lnTo>
                  <a:pt x="1011" y="219"/>
                </a:lnTo>
                <a:lnTo>
                  <a:pt x="1043" y="209"/>
                </a:lnTo>
                <a:lnTo>
                  <a:pt x="1072" y="198"/>
                </a:lnTo>
                <a:lnTo>
                  <a:pt x="1097" y="186"/>
                </a:lnTo>
                <a:lnTo>
                  <a:pt x="1116" y="175"/>
                </a:lnTo>
                <a:lnTo>
                  <a:pt x="1130" y="161"/>
                </a:lnTo>
                <a:lnTo>
                  <a:pt x="1135" y="154"/>
                </a:lnTo>
                <a:lnTo>
                  <a:pt x="1139" y="148"/>
                </a:lnTo>
                <a:lnTo>
                  <a:pt x="1141" y="140"/>
                </a:lnTo>
                <a:lnTo>
                  <a:pt x="1141" y="135"/>
                </a:lnTo>
                <a:lnTo>
                  <a:pt x="1141" y="127"/>
                </a:lnTo>
                <a:lnTo>
                  <a:pt x="1139" y="121"/>
                </a:lnTo>
                <a:lnTo>
                  <a:pt x="1135" y="113"/>
                </a:lnTo>
                <a:lnTo>
                  <a:pt x="1130" y="108"/>
                </a:lnTo>
                <a:lnTo>
                  <a:pt x="1116" y="94"/>
                </a:lnTo>
                <a:lnTo>
                  <a:pt x="1097" y="83"/>
                </a:lnTo>
                <a:lnTo>
                  <a:pt x="1072" y="69"/>
                </a:lnTo>
                <a:lnTo>
                  <a:pt x="1043" y="60"/>
                </a:lnTo>
                <a:lnTo>
                  <a:pt x="1011" y="48"/>
                </a:lnTo>
                <a:lnTo>
                  <a:pt x="974" y="39"/>
                </a:lnTo>
                <a:lnTo>
                  <a:pt x="934" y="31"/>
                </a:lnTo>
                <a:lnTo>
                  <a:pt x="890" y="23"/>
                </a:lnTo>
                <a:lnTo>
                  <a:pt x="842" y="16"/>
                </a:lnTo>
                <a:lnTo>
                  <a:pt x="792" y="10"/>
                </a:lnTo>
                <a:lnTo>
                  <a:pt x="740" y="6"/>
                </a:lnTo>
                <a:lnTo>
                  <a:pt x="687" y="2"/>
                </a:lnTo>
                <a:lnTo>
                  <a:pt x="629" y="0"/>
                </a:lnTo>
                <a:lnTo>
                  <a:pt x="572" y="0"/>
                </a:lnTo>
                <a:lnTo>
                  <a:pt x="512" y="0"/>
                </a:lnTo>
                <a:lnTo>
                  <a:pt x="456" y="2"/>
                </a:lnTo>
                <a:lnTo>
                  <a:pt x="401" y="6"/>
                </a:lnTo>
                <a:lnTo>
                  <a:pt x="349" y="10"/>
                </a:lnTo>
                <a:lnTo>
                  <a:pt x="299" y="16"/>
                </a:lnTo>
                <a:lnTo>
                  <a:pt x="253" y="23"/>
                </a:lnTo>
                <a:lnTo>
                  <a:pt x="209" y="31"/>
                </a:lnTo>
                <a:lnTo>
                  <a:pt x="167" y="39"/>
                </a:lnTo>
                <a:lnTo>
                  <a:pt x="130" y="48"/>
                </a:lnTo>
                <a:lnTo>
                  <a:pt x="98" y="60"/>
                </a:lnTo>
                <a:lnTo>
                  <a:pt x="69" y="69"/>
                </a:lnTo>
                <a:lnTo>
                  <a:pt x="46" y="83"/>
                </a:lnTo>
                <a:lnTo>
                  <a:pt x="25" y="94"/>
                </a:lnTo>
                <a:lnTo>
                  <a:pt x="12" y="108"/>
                </a:lnTo>
                <a:lnTo>
                  <a:pt x="8" y="113"/>
                </a:lnTo>
                <a:lnTo>
                  <a:pt x="4" y="121"/>
                </a:lnTo>
                <a:lnTo>
                  <a:pt x="0" y="127"/>
                </a:lnTo>
                <a:lnTo>
                  <a:pt x="0" y="135"/>
                </a:lnTo>
                <a:lnTo>
                  <a:pt x="0" y="140"/>
                </a:lnTo>
                <a:lnTo>
                  <a:pt x="4" y="148"/>
                </a:lnTo>
                <a:lnTo>
                  <a:pt x="8" y="154"/>
                </a:lnTo>
                <a:lnTo>
                  <a:pt x="12" y="161"/>
                </a:lnTo>
                <a:lnTo>
                  <a:pt x="25" y="175"/>
                </a:lnTo>
                <a:lnTo>
                  <a:pt x="46" y="186"/>
                </a:lnTo>
                <a:lnTo>
                  <a:pt x="69" y="198"/>
                </a:lnTo>
                <a:lnTo>
                  <a:pt x="98" y="209"/>
                </a:lnTo>
                <a:lnTo>
                  <a:pt x="130" y="219"/>
                </a:lnTo>
                <a:lnTo>
                  <a:pt x="167" y="229"/>
                </a:lnTo>
                <a:lnTo>
                  <a:pt x="209" y="238"/>
                </a:lnTo>
                <a:lnTo>
                  <a:pt x="253" y="246"/>
                </a:lnTo>
                <a:lnTo>
                  <a:pt x="299" y="254"/>
                </a:lnTo>
                <a:lnTo>
                  <a:pt x="349" y="257"/>
                </a:lnTo>
                <a:lnTo>
                  <a:pt x="401" y="263"/>
                </a:lnTo>
                <a:lnTo>
                  <a:pt x="456" y="267"/>
                </a:lnTo>
                <a:lnTo>
                  <a:pt x="512" y="269"/>
                </a:lnTo>
                <a:lnTo>
                  <a:pt x="572" y="269"/>
                </a:lnTo>
              </a:path>
            </a:pathLst>
          </a:custGeom>
          <a:noFill/>
          <a:ln w="0">
            <a:solidFill>
              <a:srgbClr val="FFCC66"/>
            </a:solidFill>
            <a:round/>
            <a:headEnd/>
            <a:tailEnd/>
          </a:ln>
        </p:spPr>
        <p:txBody>
          <a:bodyPr/>
          <a:lstStyle/>
          <a:p>
            <a:endParaRPr lang="es-AR">
              <a:solidFill>
                <a:prstClr val="black"/>
              </a:solidFill>
            </a:endParaRPr>
          </a:p>
        </p:txBody>
      </p:sp>
      <p:sp>
        <p:nvSpPr>
          <p:cNvPr id="48138" name="Freeform 10"/>
          <p:cNvSpPr>
            <a:spLocks noChangeAspect="1"/>
          </p:cNvSpPr>
          <p:nvPr/>
        </p:nvSpPr>
        <p:spPr bwMode="auto">
          <a:xfrm>
            <a:off x="3598866" y="4079875"/>
            <a:ext cx="4425951" cy="833438"/>
          </a:xfrm>
          <a:custGeom>
            <a:avLst/>
            <a:gdLst>
              <a:gd name="T0" fmla="*/ 2147483647 w 1427"/>
              <a:gd name="T1" fmla="*/ 2147483647 h 269"/>
              <a:gd name="T2" fmla="*/ 2147483647 w 1427"/>
              <a:gd name="T3" fmla="*/ 2147483647 h 269"/>
              <a:gd name="T4" fmla="*/ 2147483647 w 1427"/>
              <a:gd name="T5" fmla="*/ 2147483647 h 269"/>
              <a:gd name="T6" fmla="*/ 2147483647 w 1427"/>
              <a:gd name="T7" fmla="*/ 2147483647 h 269"/>
              <a:gd name="T8" fmla="*/ 2147483647 w 1427"/>
              <a:gd name="T9" fmla="*/ 2147483647 h 269"/>
              <a:gd name="T10" fmla="*/ 2147483647 w 1427"/>
              <a:gd name="T11" fmla="*/ 2147483647 h 269"/>
              <a:gd name="T12" fmla="*/ 2147483647 w 1427"/>
              <a:gd name="T13" fmla="*/ 2147483647 h 269"/>
              <a:gd name="T14" fmla="*/ 2147483647 w 1427"/>
              <a:gd name="T15" fmla="*/ 2147483647 h 269"/>
              <a:gd name="T16" fmla="*/ 2147483647 w 1427"/>
              <a:gd name="T17" fmla="*/ 2147483647 h 269"/>
              <a:gd name="T18" fmla="*/ 2147483647 w 1427"/>
              <a:gd name="T19" fmla="*/ 2147483647 h 269"/>
              <a:gd name="T20" fmla="*/ 2147483647 w 1427"/>
              <a:gd name="T21" fmla="*/ 2147483647 h 269"/>
              <a:gd name="T22" fmla="*/ 2147483647 w 1427"/>
              <a:gd name="T23" fmla="*/ 2147483647 h 269"/>
              <a:gd name="T24" fmla="*/ 2147483647 w 1427"/>
              <a:gd name="T25" fmla="*/ 2147483647 h 269"/>
              <a:gd name="T26" fmla="*/ 2147483647 w 1427"/>
              <a:gd name="T27" fmla="*/ 2147483647 h 269"/>
              <a:gd name="T28" fmla="*/ 2147483647 w 1427"/>
              <a:gd name="T29" fmla="*/ 2147483647 h 269"/>
              <a:gd name="T30" fmla="*/ 2147483647 w 1427"/>
              <a:gd name="T31" fmla="*/ 2147483647 h 269"/>
              <a:gd name="T32" fmla="*/ 2147483647 w 1427"/>
              <a:gd name="T33" fmla="*/ 2147483647 h 269"/>
              <a:gd name="T34" fmla="*/ 2147483647 w 1427"/>
              <a:gd name="T35" fmla="*/ 0 h 269"/>
              <a:gd name="T36" fmla="*/ 2147483647 w 1427"/>
              <a:gd name="T37" fmla="*/ 0 h 269"/>
              <a:gd name="T38" fmla="*/ 2147483647 w 1427"/>
              <a:gd name="T39" fmla="*/ 2147483647 h 269"/>
              <a:gd name="T40" fmla="*/ 2147483647 w 1427"/>
              <a:gd name="T41" fmla="*/ 2147483647 h 269"/>
              <a:gd name="T42" fmla="*/ 2147483647 w 1427"/>
              <a:gd name="T43" fmla="*/ 2147483647 h 269"/>
              <a:gd name="T44" fmla="*/ 2147483647 w 1427"/>
              <a:gd name="T45" fmla="*/ 2147483647 h 269"/>
              <a:gd name="T46" fmla="*/ 2147483647 w 1427"/>
              <a:gd name="T47" fmla="*/ 2147483647 h 269"/>
              <a:gd name="T48" fmla="*/ 2147483647 w 1427"/>
              <a:gd name="T49" fmla="*/ 2147483647 h 269"/>
              <a:gd name="T50" fmla="*/ 2147483647 w 1427"/>
              <a:gd name="T51" fmla="*/ 2147483647 h 269"/>
              <a:gd name="T52" fmla="*/ 0 w 1427"/>
              <a:gd name="T53" fmla="*/ 2147483647 h 269"/>
              <a:gd name="T54" fmla="*/ 0 w 1427"/>
              <a:gd name="T55" fmla="*/ 2147483647 h 269"/>
              <a:gd name="T56" fmla="*/ 2147483647 w 1427"/>
              <a:gd name="T57" fmla="*/ 2147483647 h 269"/>
              <a:gd name="T58" fmla="*/ 2147483647 w 1427"/>
              <a:gd name="T59" fmla="*/ 2147483647 h 269"/>
              <a:gd name="T60" fmla="*/ 2147483647 w 1427"/>
              <a:gd name="T61" fmla="*/ 2147483647 h 269"/>
              <a:gd name="T62" fmla="*/ 2147483647 w 1427"/>
              <a:gd name="T63" fmla="*/ 2147483647 h 269"/>
              <a:gd name="T64" fmla="*/ 2147483647 w 1427"/>
              <a:gd name="T65" fmla="*/ 2147483647 h 269"/>
              <a:gd name="T66" fmla="*/ 2147483647 w 1427"/>
              <a:gd name="T67" fmla="*/ 2147483647 h 269"/>
              <a:gd name="T68" fmla="*/ 2147483647 w 1427"/>
              <a:gd name="T69" fmla="*/ 2147483647 h 269"/>
              <a:gd name="T70" fmla="*/ 2147483647 w 1427"/>
              <a:gd name="T71" fmla="*/ 2147483647 h 2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427"/>
              <a:gd name="T109" fmla="*/ 0 h 269"/>
              <a:gd name="T110" fmla="*/ 1427 w 1427"/>
              <a:gd name="T111" fmla="*/ 269 h 26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427" h="269">
                <a:moveTo>
                  <a:pt x="713" y="269"/>
                </a:moveTo>
                <a:lnTo>
                  <a:pt x="786" y="269"/>
                </a:lnTo>
                <a:lnTo>
                  <a:pt x="857" y="267"/>
                </a:lnTo>
                <a:lnTo>
                  <a:pt x="926" y="263"/>
                </a:lnTo>
                <a:lnTo>
                  <a:pt x="991" y="257"/>
                </a:lnTo>
                <a:lnTo>
                  <a:pt x="1053" y="254"/>
                </a:lnTo>
                <a:lnTo>
                  <a:pt x="1112" y="246"/>
                </a:lnTo>
                <a:lnTo>
                  <a:pt x="1168" y="238"/>
                </a:lnTo>
                <a:lnTo>
                  <a:pt x="1218" y="229"/>
                </a:lnTo>
                <a:lnTo>
                  <a:pt x="1264" y="219"/>
                </a:lnTo>
                <a:lnTo>
                  <a:pt x="1306" y="209"/>
                </a:lnTo>
                <a:lnTo>
                  <a:pt x="1340" y="198"/>
                </a:lnTo>
                <a:lnTo>
                  <a:pt x="1371" y="186"/>
                </a:lnTo>
                <a:lnTo>
                  <a:pt x="1396" y="175"/>
                </a:lnTo>
                <a:lnTo>
                  <a:pt x="1413" y="161"/>
                </a:lnTo>
                <a:lnTo>
                  <a:pt x="1419" y="154"/>
                </a:lnTo>
                <a:lnTo>
                  <a:pt x="1423" y="148"/>
                </a:lnTo>
                <a:lnTo>
                  <a:pt x="1427" y="140"/>
                </a:lnTo>
                <a:lnTo>
                  <a:pt x="1427" y="135"/>
                </a:lnTo>
                <a:lnTo>
                  <a:pt x="1427" y="127"/>
                </a:lnTo>
                <a:lnTo>
                  <a:pt x="1423" y="121"/>
                </a:lnTo>
                <a:lnTo>
                  <a:pt x="1419" y="113"/>
                </a:lnTo>
                <a:lnTo>
                  <a:pt x="1413" y="108"/>
                </a:lnTo>
                <a:lnTo>
                  <a:pt x="1396" y="94"/>
                </a:lnTo>
                <a:lnTo>
                  <a:pt x="1371" y="81"/>
                </a:lnTo>
                <a:lnTo>
                  <a:pt x="1340" y="69"/>
                </a:lnTo>
                <a:lnTo>
                  <a:pt x="1306" y="60"/>
                </a:lnTo>
                <a:lnTo>
                  <a:pt x="1264" y="48"/>
                </a:lnTo>
                <a:lnTo>
                  <a:pt x="1218" y="39"/>
                </a:lnTo>
                <a:lnTo>
                  <a:pt x="1168" y="31"/>
                </a:lnTo>
                <a:lnTo>
                  <a:pt x="1112" y="23"/>
                </a:lnTo>
                <a:lnTo>
                  <a:pt x="1053" y="16"/>
                </a:lnTo>
                <a:lnTo>
                  <a:pt x="991" y="10"/>
                </a:lnTo>
                <a:lnTo>
                  <a:pt x="926" y="6"/>
                </a:lnTo>
                <a:lnTo>
                  <a:pt x="857" y="2"/>
                </a:lnTo>
                <a:lnTo>
                  <a:pt x="786" y="0"/>
                </a:lnTo>
                <a:lnTo>
                  <a:pt x="713" y="0"/>
                </a:lnTo>
                <a:lnTo>
                  <a:pt x="640" y="0"/>
                </a:lnTo>
                <a:lnTo>
                  <a:pt x="569" y="2"/>
                </a:lnTo>
                <a:lnTo>
                  <a:pt x="500" y="6"/>
                </a:lnTo>
                <a:lnTo>
                  <a:pt x="435" y="10"/>
                </a:lnTo>
                <a:lnTo>
                  <a:pt x="374" y="16"/>
                </a:lnTo>
                <a:lnTo>
                  <a:pt x="314" y="23"/>
                </a:lnTo>
                <a:lnTo>
                  <a:pt x="259" y="31"/>
                </a:lnTo>
                <a:lnTo>
                  <a:pt x="209" y="39"/>
                </a:lnTo>
                <a:lnTo>
                  <a:pt x="163" y="48"/>
                </a:lnTo>
                <a:lnTo>
                  <a:pt x="121" y="60"/>
                </a:lnTo>
                <a:lnTo>
                  <a:pt x="86" y="69"/>
                </a:lnTo>
                <a:lnTo>
                  <a:pt x="55" y="81"/>
                </a:lnTo>
                <a:lnTo>
                  <a:pt x="30" y="94"/>
                </a:lnTo>
                <a:lnTo>
                  <a:pt x="13" y="108"/>
                </a:lnTo>
                <a:lnTo>
                  <a:pt x="7" y="113"/>
                </a:lnTo>
                <a:lnTo>
                  <a:pt x="4" y="121"/>
                </a:lnTo>
                <a:lnTo>
                  <a:pt x="0" y="127"/>
                </a:lnTo>
                <a:lnTo>
                  <a:pt x="0" y="135"/>
                </a:lnTo>
                <a:lnTo>
                  <a:pt x="0" y="140"/>
                </a:lnTo>
                <a:lnTo>
                  <a:pt x="4" y="148"/>
                </a:lnTo>
                <a:lnTo>
                  <a:pt x="7" y="154"/>
                </a:lnTo>
                <a:lnTo>
                  <a:pt x="13" y="161"/>
                </a:lnTo>
                <a:lnTo>
                  <a:pt x="30" y="175"/>
                </a:lnTo>
                <a:lnTo>
                  <a:pt x="55" y="186"/>
                </a:lnTo>
                <a:lnTo>
                  <a:pt x="86" y="198"/>
                </a:lnTo>
                <a:lnTo>
                  <a:pt x="121" y="209"/>
                </a:lnTo>
                <a:lnTo>
                  <a:pt x="163" y="219"/>
                </a:lnTo>
                <a:lnTo>
                  <a:pt x="209" y="229"/>
                </a:lnTo>
                <a:lnTo>
                  <a:pt x="259" y="238"/>
                </a:lnTo>
                <a:lnTo>
                  <a:pt x="314" y="246"/>
                </a:lnTo>
                <a:lnTo>
                  <a:pt x="374" y="254"/>
                </a:lnTo>
                <a:lnTo>
                  <a:pt x="435" y="257"/>
                </a:lnTo>
                <a:lnTo>
                  <a:pt x="500" y="263"/>
                </a:lnTo>
                <a:lnTo>
                  <a:pt x="569" y="267"/>
                </a:lnTo>
                <a:lnTo>
                  <a:pt x="640" y="269"/>
                </a:lnTo>
                <a:lnTo>
                  <a:pt x="713" y="269"/>
                </a:lnTo>
              </a:path>
            </a:pathLst>
          </a:custGeom>
          <a:noFill/>
          <a:ln w="0">
            <a:solidFill>
              <a:srgbClr val="FFCC66"/>
            </a:solidFill>
            <a:round/>
            <a:headEnd/>
            <a:tailEnd/>
          </a:ln>
        </p:spPr>
        <p:txBody>
          <a:bodyPr/>
          <a:lstStyle/>
          <a:p>
            <a:endParaRPr lang="es-AR">
              <a:solidFill>
                <a:prstClr val="black"/>
              </a:solidFill>
            </a:endParaRPr>
          </a:p>
        </p:txBody>
      </p:sp>
      <p:sp>
        <p:nvSpPr>
          <p:cNvPr id="48150" name="Text Box 22"/>
          <p:cNvSpPr txBox="1">
            <a:spLocks noChangeArrowheads="1"/>
          </p:cNvSpPr>
          <p:nvPr/>
        </p:nvSpPr>
        <p:spPr bwMode="auto">
          <a:xfrm>
            <a:off x="5943600" y="2355852"/>
            <a:ext cx="1447800" cy="461665"/>
          </a:xfrm>
          <a:prstGeom prst="rect">
            <a:avLst/>
          </a:prstGeom>
          <a:noFill/>
          <a:ln w="1651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s-ES_tradnl" sz="2400" b="1">
              <a:solidFill>
                <a:prstClr val="black"/>
              </a:solidFill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3505204" y="1746250"/>
            <a:ext cx="3930650" cy="1538288"/>
            <a:chOff x="1248" y="1100"/>
            <a:chExt cx="2476" cy="969"/>
          </a:xfrm>
        </p:grpSpPr>
        <p:sp>
          <p:nvSpPr>
            <p:cNvPr id="23587" name="Line 19"/>
            <p:cNvSpPr>
              <a:spLocks noChangeAspect="1" noChangeShapeType="1"/>
            </p:cNvSpPr>
            <p:nvPr/>
          </p:nvSpPr>
          <p:spPr bwMode="auto">
            <a:xfrm>
              <a:off x="1888" y="1311"/>
              <a:ext cx="1836" cy="758"/>
            </a:xfrm>
            <a:prstGeom prst="line">
              <a:avLst/>
            </a:prstGeom>
            <a:noFill/>
            <a:ln w="0">
              <a:solidFill>
                <a:srgbClr val="FFCC66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23588" name="Text Box 23"/>
            <p:cNvSpPr txBox="1">
              <a:spLocks noChangeArrowheads="1"/>
            </p:cNvSpPr>
            <p:nvPr/>
          </p:nvSpPr>
          <p:spPr bwMode="auto">
            <a:xfrm>
              <a:off x="1248" y="1100"/>
              <a:ext cx="629" cy="291"/>
            </a:xfrm>
            <a:prstGeom prst="rect">
              <a:avLst/>
            </a:prstGeom>
            <a:noFill/>
            <a:ln w="1651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2400" b="1">
                  <a:solidFill>
                    <a:prstClr val="black"/>
                  </a:solidFill>
                </a:rPr>
                <a:t>Apego</a:t>
              </a:r>
            </a:p>
          </p:txBody>
        </p: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5033965" y="1517650"/>
            <a:ext cx="3032125" cy="1714500"/>
            <a:chOff x="2211" y="956"/>
            <a:chExt cx="1910" cy="1080"/>
          </a:xfrm>
        </p:grpSpPr>
        <p:sp>
          <p:nvSpPr>
            <p:cNvPr id="23585" name="Line 18"/>
            <p:cNvSpPr>
              <a:spLocks noChangeAspect="1" noChangeShapeType="1"/>
            </p:cNvSpPr>
            <p:nvPr/>
          </p:nvSpPr>
          <p:spPr bwMode="auto">
            <a:xfrm flipV="1">
              <a:off x="2211" y="1192"/>
              <a:ext cx="1306" cy="844"/>
            </a:xfrm>
            <a:prstGeom prst="line">
              <a:avLst/>
            </a:prstGeom>
            <a:noFill/>
            <a:ln w="0">
              <a:solidFill>
                <a:srgbClr val="FFCC66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23586" name="Text Box 24"/>
            <p:cNvSpPr txBox="1">
              <a:spLocks noChangeArrowheads="1"/>
            </p:cNvSpPr>
            <p:nvPr/>
          </p:nvSpPr>
          <p:spPr bwMode="auto">
            <a:xfrm>
              <a:off x="2873" y="956"/>
              <a:ext cx="1248" cy="291"/>
            </a:xfrm>
            <a:prstGeom prst="rect">
              <a:avLst/>
            </a:prstGeom>
            <a:noFill/>
            <a:ln w="1651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2400" b="1">
                  <a:solidFill>
                    <a:prstClr val="black"/>
                  </a:solidFill>
                </a:rPr>
                <a:t>Comunicación</a:t>
              </a:r>
            </a:p>
          </p:txBody>
        </p: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4495800" y="2057403"/>
            <a:ext cx="5156200" cy="1052513"/>
            <a:chOff x="1872" y="1296"/>
            <a:chExt cx="3248" cy="663"/>
          </a:xfrm>
        </p:grpSpPr>
        <p:sp>
          <p:nvSpPr>
            <p:cNvPr id="23583" name="Line 17"/>
            <p:cNvSpPr>
              <a:spLocks noChangeAspect="1" noChangeShapeType="1"/>
            </p:cNvSpPr>
            <p:nvPr/>
          </p:nvSpPr>
          <p:spPr bwMode="auto">
            <a:xfrm>
              <a:off x="1872" y="1296"/>
              <a:ext cx="2631" cy="395"/>
            </a:xfrm>
            <a:prstGeom prst="line">
              <a:avLst/>
            </a:prstGeom>
            <a:noFill/>
            <a:ln w="0">
              <a:solidFill>
                <a:srgbClr val="FFCC66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23584" name="Text Box 25"/>
            <p:cNvSpPr txBox="1">
              <a:spLocks noChangeArrowheads="1"/>
            </p:cNvSpPr>
            <p:nvPr/>
          </p:nvSpPr>
          <p:spPr bwMode="auto">
            <a:xfrm>
              <a:off x="4234" y="1436"/>
              <a:ext cx="886" cy="523"/>
            </a:xfrm>
            <a:prstGeom prst="rect">
              <a:avLst/>
            </a:prstGeom>
            <a:noFill/>
            <a:ln w="1651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2400" b="1">
                  <a:solidFill>
                    <a:prstClr val="black"/>
                  </a:solidFill>
                </a:rPr>
                <a:t>Orden </a:t>
              </a:r>
            </a:p>
            <a:p>
              <a:pPr algn="ctr"/>
              <a:r>
                <a:rPr lang="es-ES_tradnl" sz="2400" b="1">
                  <a:solidFill>
                    <a:prstClr val="black"/>
                  </a:solidFill>
                </a:rPr>
                <a:t>simbólico</a:t>
              </a:r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6665913" y="1879601"/>
            <a:ext cx="1670051" cy="1776414"/>
            <a:chOff x="3239" y="1184"/>
            <a:chExt cx="1052" cy="1119"/>
          </a:xfrm>
        </p:grpSpPr>
        <p:sp>
          <p:nvSpPr>
            <p:cNvPr id="23581" name="Line 20"/>
            <p:cNvSpPr>
              <a:spLocks noChangeAspect="1" noChangeShapeType="1"/>
            </p:cNvSpPr>
            <p:nvPr/>
          </p:nvSpPr>
          <p:spPr bwMode="auto">
            <a:xfrm>
              <a:off x="3529" y="1184"/>
              <a:ext cx="195" cy="873"/>
            </a:xfrm>
            <a:prstGeom prst="line">
              <a:avLst/>
            </a:prstGeom>
            <a:noFill/>
            <a:ln w="0">
              <a:solidFill>
                <a:srgbClr val="FFCC66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23582" name="Text Box 26"/>
            <p:cNvSpPr txBox="1">
              <a:spLocks noChangeArrowheads="1"/>
            </p:cNvSpPr>
            <p:nvPr/>
          </p:nvSpPr>
          <p:spPr bwMode="auto">
            <a:xfrm>
              <a:off x="3239" y="2012"/>
              <a:ext cx="1052" cy="291"/>
            </a:xfrm>
            <a:prstGeom prst="rect">
              <a:avLst/>
            </a:prstGeom>
            <a:noFill/>
            <a:ln w="1651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2400" b="1">
                  <a:solidFill>
                    <a:prstClr val="black"/>
                  </a:solidFill>
                </a:rPr>
                <a:t>Exploración</a:t>
              </a:r>
            </a:p>
          </p:txBody>
        </p:sp>
      </p:grp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3462340" y="2743207"/>
            <a:ext cx="5194300" cy="912813"/>
            <a:chOff x="1221" y="1728"/>
            <a:chExt cx="3272" cy="575"/>
          </a:xfrm>
        </p:grpSpPr>
        <p:sp>
          <p:nvSpPr>
            <p:cNvPr id="23579" name="Line 21"/>
            <p:cNvSpPr>
              <a:spLocks noChangeAspect="1" noChangeShapeType="1"/>
            </p:cNvSpPr>
            <p:nvPr/>
          </p:nvSpPr>
          <p:spPr bwMode="auto">
            <a:xfrm flipV="1">
              <a:off x="2208" y="1728"/>
              <a:ext cx="2285" cy="322"/>
            </a:xfrm>
            <a:prstGeom prst="line">
              <a:avLst/>
            </a:prstGeom>
            <a:noFill/>
            <a:ln w="0">
              <a:solidFill>
                <a:srgbClr val="FFCC66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23580" name="Text Box 27"/>
            <p:cNvSpPr txBox="1">
              <a:spLocks noChangeArrowheads="1"/>
            </p:cNvSpPr>
            <p:nvPr/>
          </p:nvSpPr>
          <p:spPr bwMode="auto">
            <a:xfrm>
              <a:off x="1221" y="2012"/>
              <a:ext cx="1629" cy="291"/>
            </a:xfrm>
            <a:prstGeom prst="rect">
              <a:avLst/>
            </a:prstGeom>
            <a:noFill/>
            <a:ln w="1651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2400" b="1">
                  <a:solidFill>
                    <a:prstClr val="black"/>
                  </a:solidFill>
                </a:rPr>
                <a:t>Seguridad postural</a:t>
              </a: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834887" y="373340"/>
            <a:ext cx="4267200" cy="1066800"/>
            <a:chOff x="1536" y="58"/>
            <a:chExt cx="2688" cy="672"/>
          </a:xfrm>
        </p:grpSpPr>
        <p:sp>
          <p:nvSpPr>
            <p:cNvPr id="23577" name="Oval 32"/>
            <p:cNvSpPr>
              <a:spLocks noChangeArrowheads="1"/>
            </p:cNvSpPr>
            <p:nvPr/>
          </p:nvSpPr>
          <p:spPr bwMode="auto">
            <a:xfrm>
              <a:off x="1536" y="58"/>
              <a:ext cx="2688" cy="672"/>
            </a:xfrm>
            <a:prstGeom prst="ellipse">
              <a:avLst/>
            </a:prstGeom>
            <a:noFill/>
            <a:ln w="1651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>
                <a:solidFill>
                  <a:prstClr val="black"/>
                </a:solidFill>
              </a:endParaRPr>
            </a:p>
          </p:txBody>
        </p:sp>
        <p:sp>
          <p:nvSpPr>
            <p:cNvPr id="23578" name="Rectangle 33"/>
            <p:cNvSpPr>
              <a:spLocks noChangeArrowheads="1"/>
            </p:cNvSpPr>
            <p:nvPr/>
          </p:nvSpPr>
          <p:spPr bwMode="auto">
            <a:xfrm>
              <a:off x="1630" y="144"/>
              <a:ext cx="2469" cy="291"/>
            </a:xfrm>
            <a:prstGeom prst="rect">
              <a:avLst/>
            </a:prstGeom>
            <a:noFill/>
            <a:ln w="1651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AR" sz="2400" b="1" dirty="0">
                  <a:solidFill>
                    <a:prstClr val="black"/>
                  </a:solidFill>
                </a:rPr>
                <a:t>Organizadores del Desarrollo</a:t>
              </a:r>
              <a:endParaRPr lang="es-ES_tradnl" sz="24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48162" name="Oval 34"/>
          <p:cNvSpPr>
            <a:spLocks noChangeArrowheads="1"/>
          </p:cNvSpPr>
          <p:nvPr/>
        </p:nvSpPr>
        <p:spPr bwMode="auto">
          <a:xfrm>
            <a:off x="3886200" y="4946650"/>
            <a:ext cx="3276600" cy="914400"/>
          </a:xfrm>
          <a:prstGeom prst="ellipse">
            <a:avLst/>
          </a:prstGeom>
          <a:noFill/>
          <a:ln w="1651">
            <a:solidFill>
              <a:srgbClr val="FFCC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>
              <a:solidFill>
                <a:prstClr val="black"/>
              </a:solidFill>
            </a:endParaRPr>
          </a:p>
        </p:txBody>
      </p:sp>
      <p:sp>
        <p:nvSpPr>
          <p:cNvPr id="48164" name="Freeform 36"/>
          <p:cNvSpPr>
            <a:spLocks noChangeAspect="1"/>
          </p:cNvSpPr>
          <p:nvPr/>
        </p:nvSpPr>
        <p:spPr bwMode="auto">
          <a:xfrm>
            <a:off x="3216279" y="2708278"/>
            <a:ext cx="6118225" cy="879475"/>
          </a:xfrm>
          <a:custGeom>
            <a:avLst/>
            <a:gdLst>
              <a:gd name="T0" fmla="*/ 2147483647 w 1973"/>
              <a:gd name="T1" fmla="*/ 2147483647 h 283"/>
              <a:gd name="T2" fmla="*/ 2147483647 w 1973"/>
              <a:gd name="T3" fmla="*/ 2147483647 h 283"/>
              <a:gd name="T4" fmla="*/ 2147483647 w 1973"/>
              <a:gd name="T5" fmla="*/ 2147483647 h 283"/>
              <a:gd name="T6" fmla="*/ 2147483647 w 1973"/>
              <a:gd name="T7" fmla="*/ 2147483647 h 283"/>
              <a:gd name="T8" fmla="*/ 2147483647 w 1973"/>
              <a:gd name="T9" fmla="*/ 2147483647 h 283"/>
              <a:gd name="T10" fmla="*/ 2147483647 w 1973"/>
              <a:gd name="T11" fmla="*/ 2147483647 h 283"/>
              <a:gd name="T12" fmla="*/ 2147483647 w 1973"/>
              <a:gd name="T13" fmla="*/ 2147483647 h 283"/>
              <a:gd name="T14" fmla="*/ 2147483647 w 1973"/>
              <a:gd name="T15" fmla="*/ 2147483647 h 283"/>
              <a:gd name="T16" fmla="*/ 2147483647 w 1973"/>
              <a:gd name="T17" fmla="*/ 2147483647 h 283"/>
              <a:gd name="T18" fmla="*/ 2147483647 w 1973"/>
              <a:gd name="T19" fmla="*/ 2147483647 h 283"/>
              <a:gd name="T20" fmla="*/ 2147483647 w 1973"/>
              <a:gd name="T21" fmla="*/ 2147483647 h 283"/>
              <a:gd name="T22" fmla="*/ 2147483647 w 1973"/>
              <a:gd name="T23" fmla="*/ 2147483647 h 283"/>
              <a:gd name="T24" fmla="*/ 2147483647 w 1973"/>
              <a:gd name="T25" fmla="*/ 2147483647 h 283"/>
              <a:gd name="T26" fmla="*/ 2147483647 w 1973"/>
              <a:gd name="T27" fmla="*/ 2147483647 h 283"/>
              <a:gd name="T28" fmla="*/ 2147483647 w 1973"/>
              <a:gd name="T29" fmla="*/ 2147483647 h 283"/>
              <a:gd name="T30" fmla="*/ 2147483647 w 1973"/>
              <a:gd name="T31" fmla="*/ 2147483647 h 283"/>
              <a:gd name="T32" fmla="*/ 2147483647 w 1973"/>
              <a:gd name="T33" fmla="*/ 2147483647 h 283"/>
              <a:gd name="T34" fmla="*/ 2147483647 w 1973"/>
              <a:gd name="T35" fmla="*/ 2147483647 h 283"/>
              <a:gd name="T36" fmla="*/ 2147483647 w 1973"/>
              <a:gd name="T37" fmla="*/ 2147483647 h 283"/>
              <a:gd name="T38" fmla="*/ 2147483647 w 1973"/>
              <a:gd name="T39" fmla="*/ 2147483647 h 283"/>
              <a:gd name="T40" fmla="*/ 2147483647 w 1973"/>
              <a:gd name="T41" fmla="*/ 2147483647 h 283"/>
              <a:gd name="T42" fmla="*/ 2147483647 w 1973"/>
              <a:gd name="T43" fmla="*/ 2147483647 h 283"/>
              <a:gd name="T44" fmla="*/ 2147483647 w 1973"/>
              <a:gd name="T45" fmla="*/ 2147483647 h 283"/>
              <a:gd name="T46" fmla="*/ 2147483647 w 1973"/>
              <a:gd name="T47" fmla="*/ 2147483647 h 283"/>
              <a:gd name="T48" fmla="*/ 2147483647 w 1973"/>
              <a:gd name="T49" fmla="*/ 2147483647 h 283"/>
              <a:gd name="T50" fmla="*/ 2147483647 w 1973"/>
              <a:gd name="T51" fmla="*/ 2147483647 h 283"/>
              <a:gd name="T52" fmla="*/ 2147483647 w 1973"/>
              <a:gd name="T53" fmla="*/ 2147483647 h 283"/>
              <a:gd name="T54" fmla="*/ 2147483647 w 1973"/>
              <a:gd name="T55" fmla="*/ 2147483647 h 283"/>
              <a:gd name="T56" fmla="*/ 2147483647 w 1973"/>
              <a:gd name="T57" fmla="*/ 2147483647 h 283"/>
              <a:gd name="T58" fmla="*/ 2147483647 w 1973"/>
              <a:gd name="T59" fmla="*/ 2147483647 h 283"/>
              <a:gd name="T60" fmla="*/ 2147483647 w 1973"/>
              <a:gd name="T61" fmla="*/ 2147483647 h 283"/>
              <a:gd name="T62" fmla="*/ 2147483647 w 1973"/>
              <a:gd name="T63" fmla="*/ 2147483647 h 283"/>
              <a:gd name="T64" fmla="*/ 2147483647 w 1973"/>
              <a:gd name="T65" fmla="*/ 2147483647 h 283"/>
              <a:gd name="T66" fmla="*/ 2147483647 w 1973"/>
              <a:gd name="T67" fmla="*/ 2147483647 h 283"/>
              <a:gd name="T68" fmla="*/ 2147483647 w 1973"/>
              <a:gd name="T69" fmla="*/ 2147483647 h 283"/>
              <a:gd name="T70" fmla="*/ 2147483647 w 1973"/>
              <a:gd name="T71" fmla="*/ 2147483647 h 283"/>
              <a:gd name="T72" fmla="*/ 2147483647 w 1973"/>
              <a:gd name="T73" fmla="*/ 2147483647 h 283"/>
              <a:gd name="T74" fmla="*/ 2147483647 w 1973"/>
              <a:gd name="T75" fmla="*/ 2147483647 h 283"/>
              <a:gd name="T76" fmla="*/ 2147483647 w 1973"/>
              <a:gd name="T77" fmla="*/ 2147483647 h 283"/>
              <a:gd name="T78" fmla="*/ 2147483647 w 1973"/>
              <a:gd name="T79" fmla="*/ 2147483647 h 28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973"/>
              <a:gd name="T121" fmla="*/ 0 h 283"/>
              <a:gd name="T122" fmla="*/ 1973 w 1973"/>
              <a:gd name="T123" fmla="*/ 283 h 283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973" h="283">
                <a:moveTo>
                  <a:pt x="986" y="283"/>
                </a:moveTo>
                <a:lnTo>
                  <a:pt x="1087" y="283"/>
                </a:lnTo>
                <a:lnTo>
                  <a:pt x="1185" y="281"/>
                </a:lnTo>
                <a:lnTo>
                  <a:pt x="1279" y="277"/>
                </a:lnTo>
                <a:lnTo>
                  <a:pt x="1369" y="273"/>
                </a:lnTo>
                <a:lnTo>
                  <a:pt x="1455" y="267"/>
                </a:lnTo>
                <a:lnTo>
                  <a:pt x="1538" y="260"/>
                </a:lnTo>
                <a:lnTo>
                  <a:pt x="1613" y="252"/>
                </a:lnTo>
                <a:lnTo>
                  <a:pt x="1684" y="242"/>
                </a:lnTo>
                <a:lnTo>
                  <a:pt x="1747" y="233"/>
                </a:lnTo>
                <a:lnTo>
                  <a:pt x="1804" y="221"/>
                </a:lnTo>
                <a:lnTo>
                  <a:pt x="1854" y="210"/>
                </a:lnTo>
                <a:lnTo>
                  <a:pt x="1895" y="198"/>
                </a:lnTo>
                <a:lnTo>
                  <a:pt x="1912" y="190"/>
                </a:lnTo>
                <a:lnTo>
                  <a:pt x="1929" y="185"/>
                </a:lnTo>
                <a:lnTo>
                  <a:pt x="1943" y="177"/>
                </a:lnTo>
                <a:lnTo>
                  <a:pt x="1952" y="171"/>
                </a:lnTo>
                <a:lnTo>
                  <a:pt x="1962" y="164"/>
                </a:lnTo>
                <a:lnTo>
                  <a:pt x="1967" y="156"/>
                </a:lnTo>
                <a:lnTo>
                  <a:pt x="1971" y="150"/>
                </a:lnTo>
                <a:lnTo>
                  <a:pt x="1973" y="142"/>
                </a:lnTo>
                <a:lnTo>
                  <a:pt x="1971" y="135"/>
                </a:lnTo>
                <a:lnTo>
                  <a:pt x="1967" y="127"/>
                </a:lnTo>
                <a:lnTo>
                  <a:pt x="1962" y="121"/>
                </a:lnTo>
                <a:lnTo>
                  <a:pt x="1952" y="114"/>
                </a:lnTo>
                <a:lnTo>
                  <a:pt x="1943" y="108"/>
                </a:lnTo>
                <a:lnTo>
                  <a:pt x="1929" y="100"/>
                </a:lnTo>
                <a:lnTo>
                  <a:pt x="1912" y="94"/>
                </a:lnTo>
                <a:lnTo>
                  <a:pt x="1895" y="87"/>
                </a:lnTo>
                <a:lnTo>
                  <a:pt x="1854" y="75"/>
                </a:lnTo>
                <a:lnTo>
                  <a:pt x="1804" y="64"/>
                </a:lnTo>
                <a:lnTo>
                  <a:pt x="1747" y="52"/>
                </a:lnTo>
                <a:lnTo>
                  <a:pt x="1684" y="43"/>
                </a:lnTo>
                <a:lnTo>
                  <a:pt x="1613" y="33"/>
                </a:lnTo>
                <a:lnTo>
                  <a:pt x="1538" y="25"/>
                </a:lnTo>
                <a:lnTo>
                  <a:pt x="1455" y="18"/>
                </a:lnTo>
                <a:lnTo>
                  <a:pt x="1369" y="12"/>
                </a:lnTo>
                <a:lnTo>
                  <a:pt x="1279" y="8"/>
                </a:lnTo>
                <a:lnTo>
                  <a:pt x="1185" y="4"/>
                </a:lnTo>
                <a:lnTo>
                  <a:pt x="1087" y="2"/>
                </a:lnTo>
                <a:lnTo>
                  <a:pt x="986" y="0"/>
                </a:lnTo>
                <a:lnTo>
                  <a:pt x="886" y="2"/>
                </a:lnTo>
                <a:lnTo>
                  <a:pt x="788" y="4"/>
                </a:lnTo>
                <a:lnTo>
                  <a:pt x="694" y="8"/>
                </a:lnTo>
                <a:lnTo>
                  <a:pt x="602" y="12"/>
                </a:lnTo>
                <a:lnTo>
                  <a:pt x="518" y="18"/>
                </a:lnTo>
                <a:lnTo>
                  <a:pt x="435" y="25"/>
                </a:lnTo>
                <a:lnTo>
                  <a:pt x="358" y="33"/>
                </a:lnTo>
                <a:lnTo>
                  <a:pt x="289" y="43"/>
                </a:lnTo>
                <a:lnTo>
                  <a:pt x="226" y="52"/>
                </a:lnTo>
                <a:lnTo>
                  <a:pt x="169" y="64"/>
                </a:lnTo>
                <a:lnTo>
                  <a:pt x="119" y="75"/>
                </a:lnTo>
                <a:lnTo>
                  <a:pt x="78" y="87"/>
                </a:lnTo>
                <a:lnTo>
                  <a:pt x="59" y="94"/>
                </a:lnTo>
                <a:lnTo>
                  <a:pt x="44" y="100"/>
                </a:lnTo>
                <a:lnTo>
                  <a:pt x="31" y="108"/>
                </a:lnTo>
                <a:lnTo>
                  <a:pt x="19" y="114"/>
                </a:lnTo>
                <a:lnTo>
                  <a:pt x="11" y="121"/>
                </a:lnTo>
                <a:lnTo>
                  <a:pt x="6" y="127"/>
                </a:lnTo>
                <a:lnTo>
                  <a:pt x="2" y="135"/>
                </a:lnTo>
                <a:lnTo>
                  <a:pt x="0" y="142"/>
                </a:lnTo>
                <a:lnTo>
                  <a:pt x="2" y="150"/>
                </a:lnTo>
                <a:lnTo>
                  <a:pt x="6" y="156"/>
                </a:lnTo>
                <a:lnTo>
                  <a:pt x="11" y="164"/>
                </a:lnTo>
                <a:lnTo>
                  <a:pt x="19" y="171"/>
                </a:lnTo>
                <a:lnTo>
                  <a:pt x="31" y="177"/>
                </a:lnTo>
                <a:lnTo>
                  <a:pt x="44" y="185"/>
                </a:lnTo>
                <a:lnTo>
                  <a:pt x="59" y="190"/>
                </a:lnTo>
                <a:lnTo>
                  <a:pt x="78" y="198"/>
                </a:lnTo>
                <a:lnTo>
                  <a:pt x="119" y="210"/>
                </a:lnTo>
                <a:lnTo>
                  <a:pt x="169" y="221"/>
                </a:lnTo>
                <a:lnTo>
                  <a:pt x="226" y="233"/>
                </a:lnTo>
                <a:lnTo>
                  <a:pt x="289" y="242"/>
                </a:lnTo>
                <a:lnTo>
                  <a:pt x="358" y="252"/>
                </a:lnTo>
                <a:lnTo>
                  <a:pt x="435" y="260"/>
                </a:lnTo>
                <a:lnTo>
                  <a:pt x="518" y="267"/>
                </a:lnTo>
                <a:lnTo>
                  <a:pt x="602" y="273"/>
                </a:lnTo>
                <a:lnTo>
                  <a:pt x="694" y="277"/>
                </a:lnTo>
                <a:lnTo>
                  <a:pt x="788" y="281"/>
                </a:lnTo>
                <a:lnTo>
                  <a:pt x="886" y="283"/>
                </a:lnTo>
                <a:lnTo>
                  <a:pt x="986" y="283"/>
                </a:lnTo>
              </a:path>
            </a:pathLst>
          </a:custGeom>
          <a:noFill/>
          <a:ln w="0">
            <a:solidFill>
              <a:srgbClr val="FFCC66"/>
            </a:solidFill>
            <a:round/>
            <a:headEnd/>
            <a:tailEnd/>
          </a:ln>
        </p:spPr>
        <p:txBody>
          <a:bodyPr/>
          <a:lstStyle/>
          <a:p>
            <a:endParaRPr lang="es-AR">
              <a:solidFill>
                <a:prstClr val="black"/>
              </a:solidFill>
            </a:endParaRPr>
          </a:p>
        </p:txBody>
      </p:sp>
      <p:sp>
        <p:nvSpPr>
          <p:cNvPr id="48143" name="Freeform 15"/>
          <p:cNvSpPr>
            <a:spLocks noChangeAspect="1"/>
          </p:cNvSpPr>
          <p:nvPr/>
        </p:nvSpPr>
        <p:spPr bwMode="auto">
          <a:xfrm>
            <a:off x="3297241" y="1743075"/>
            <a:ext cx="5826125" cy="1703388"/>
          </a:xfrm>
          <a:custGeom>
            <a:avLst/>
            <a:gdLst>
              <a:gd name="T0" fmla="*/ 2147483647 w 1879"/>
              <a:gd name="T1" fmla="*/ 2147483647 h 549"/>
              <a:gd name="T2" fmla="*/ 2147483647 w 1879"/>
              <a:gd name="T3" fmla="*/ 2147483647 h 549"/>
              <a:gd name="T4" fmla="*/ 2147483647 w 1879"/>
              <a:gd name="T5" fmla="*/ 2147483647 h 549"/>
              <a:gd name="T6" fmla="*/ 2147483647 w 1879"/>
              <a:gd name="T7" fmla="*/ 2147483647 h 549"/>
              <a:gd name="T8" fmla="*/ 2147483647 w 1879"/>
              <a:gd name="T9" fmla="*/ 2147483647 h 549"/>
              <a:gd name="T10" fmla="*/ 2147483647 w 1879"/>
              <a:gd name="T11" fmla="*/ 2147483647 h 549"/>
              <a:gd name="T12" fmla="*/ 2147483647 w 1879"/>
              <a:gd name="T13" fmla="*/ 2147483647 h 549"/>
              <a:gd name="T14" fmla="*/ 2147483647 w 1879"/>
              <a:gd name="T15" fmla="*/ 2147483647 h 549"/>
              <a:gd name="T16" fmla="*/ 2147483647 w 1879"/>
              <a:gd name="T17" fmla="*/ 2147483647 h 549"/>
              <a:gd name="T18" fmla="*/ 2147483647 w 1879"/>
              <a:gd name="T19" fmla="*/ 2147483647 h 549"/>
              <a:gd name="T20" fmla="*/ 2147483647 w 1879"/>
              <a:gd name="T21" fmla="*/ 2147483647 h 549"/>
              <a:gd name="T22" fmla="*/ 2147483647 w 1879"/>
              <a:gd name="T23" fmla="*/ 2147483647 h 549"/>
              <a:gd name="T24" fmla="*/ 2147483647 w 1879"/>
              <a:gd name="T25" fmla="*/ 2147483647 h 549"/>
              <a:gd name="T26" fmla="*/ 2147483647 w 1879"/>
              <a:gd name="T27" fmla="*/ 2147483647 h 549"/>
              <a:gd name="T28" fmla="*/ 2147483647 w 1879"/>
              <a:gd name="T29" fmla="*/ 2147483647 h 549"/>
              <a:gd name="T30" fmla="*/ 2147483647 w 1879"/>
              <a:gd name="T31" fmla="*/ 2147483647 h 549"/>
              <a:gd name="T32" fmla="*/ 2147483647 w 1879"/>
              <a:gd name="T33" fmla="*/ 2147483647 h 549"/>
              <a:gd name="T34" fmla="*/ 2147483647 w 1879"/>
              <a:gd name="T35" fmla="*/ 2147483647 h 549"/>
              <a:gd name="T36" fmla="*/ 2147483647 w 1879"/>
              <a:gd name="T37" fmla="*/ 2147483647 h 549"/>
              <a:gd name="T38" fmla="*/ 2147483647 w 1879"/>
              <a:gd name="T39" fmla="*/ 2147483647 h 549"/>
              <a:gd name="T40" fmla="*/ 2147483647 w 1879"/>
              <a:gd name="T41" fmla="*/ 2147483647 h 549"/>
              <a:gd name="T42" fmla="*/ 2147483647 w 1879"/>
              <a:gd name="T43" fmla="*/ 2147483647 h 549"/>
              <a:gd name="T44" fmla="*/ 2147483647 w 1879"/>
              <a:gd name="T45" fmla="*/ 2147483647 h 549"/>
              <a:gd name="T46" fmla="*/ 2147483647 w 1879"/>
              <a:gd name="T47" fmla="*/ 2147483647 h 549"/>
              <a:gd name="T48" fmla="*/ 2147483647 w 1879"/>
              <a:gd name="T49" fmla="*/ 2147483647 h 549"/>
              <a:gd name="T50" fmla="*/ 2147483647 w 1879"/>
              <a:gd name="T51" fmla="*/ 2147483647 h 549"/>
              <a:gd name="T52" fmla="*/ 2147483647 w 1879"/>
              <a:gd name="T53" fmla="*/ 2147483647 h 549"/>
              <a:gd name="T54" fmla="*/ 2147483647 w 1879"/>
              <a:gd name="T55" fmla="*/ 2147483647 h 549"/>
              <a:gd name="T56" fmla="*/ 2147483647 w 1879"/>
              <a:gd name="T57" fmla="*/ 2147483647 h 549"/>
              <a:gd name="T58" fmla="*/ 2147483647 w 1879"/>
              <a:gd name="T59" fmla="*/ 2147483647 h 549"/>
              <a:gd name="T60" fmla="*/ 2147483647 w 1879"/>
              <a:gd name="T61" fmla="*/ 2147483647 h 549"/>
              <a:gd name="T62" fmla="*/ 2147483647 w 1879"/>
              <a:gd name="T63" fmla="*/ 2147483647 h 549"/>
              <a:gd name="T64" fmla="*/ 0 w 1879"/>
              <a:gd name="T65" fmla="*/ 2147483647 h 549"/>
              <a:gd name="T66" fmla="*/ 0 w 1879"/>
              <a:gd name="T67" fmla="*/ 2147483647 h 549"/>
              <a:gd name="T68" fmla="*/ 2147483647 w 1879"/>
              <a:gd name="T69" fmla="*/ 2147483647 h 549"/>
              <a:gd name="T70" fmla="*/ 2147483647 w 1879"/>
              <a:gd name="T71" fmla="*/ 2147483647 h 549"/>
              <a:gd name="T72" fmla="*/ 2147483647 w 1879"/>
              <a:gd name="T73" fmla="*/ 2147483647 h 549"/>
              <a:gd name="T74" fmla="*/ 2147483647 w 1879"/>
              <a:gd name="T75" fmla="*/ 2147483647 h 549"/>
              <a:gd name="T76" fmla="*/ 2147483647 w 1879"/>
              <a:gd name="T77" fmla="*/ 2147483647 h 549"/>
              <a:gd name="T78" fmla="*/ 2147483647 w 1879"/>
              <a:gd name="T79" fmla="*/ 2147483647 h 549"/>
              <a:gd name="T80" fmla="*/ 2147483647 w 1879"/>
              <a:gd name="T81" fmla="*/ 2147483647 h 549"/>
              <a:gd name="T82" fmla="*/ 2147483647 w 1879"/>
              <a:gd name="T83" fmla="*/ 2147483647 h 549"/>
              <a:gd name="T84" fmla="*/ 2147483647 w 1879"/>
              <a:gd name="T85" fmla="*/ 2147483647 h 549"/>
              <a:gd name="T86" fmla="*/ 2147483647 w 1879"/>
              <a:gd name="T87" fmla="*/ 2147483647 h 54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879"/>
              <a:gd name="T133" fmla="*/ 0 h 549"/>
              <a:gd name="T134" fmla="*/ 1879 w 1879"/>
              <a:gd name="T135" fmla="*/ 549 h 54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879" h="549">
                <a:moveTo>
                  <a:pt x="940" y="0"/>
                </a:moveTo>
                <a:lnTo>
                  <a:pt x="1035" y="2"/>
                </a:lnTo>
                <a:lnTo>
                  <a:pt x="1129" y="5"/>
                </a:lnTo>
                <a:lnTo>
                  <a:pt x="1218" y="11"/>
                </a:lnTo>
                <a:lnTo>
                  <a:pt x="1304" y="21"/>
                </a:lnTo>
                <a:lnTo>
                  <a:pt x="1386" y="32"/>
                </a:lnTo>
                <a:lnTo>
                  <a:pt x="1465" y="46"/>
                </a:lnTo>
                <a:lnTo>
                  <a:pt x="1536" y="63"/>
                </a:lnTo>
                <a:lnTo>
                  <a:pt x="1603" y="80"/>
                </a:lnTo>
                <a:lnTo>
                  <a:pt x="1664" y="99"/>
                </a:lnTo>
                <a:lnTo>
                  <a:pt x="1718" y="121"/>
                </a:lnTo>
                <a:lnTo>
                  <a:pt x="1743" y="132"/>
                </a:lnTo>
                <a:lnTo>
                  <a:pt x="1766" y="144"/>
                </a:lnTo>
                <a:lnTo>
                  <a:pt x="1787" y="155"/>
                </a:lnTo>
                <a:lnTo>
                  <a:pt x="1806" y="167"/>
                </a:lnTo>
                <a:lnTo>
                  <a:pt x="1822" y="180"/>
                </a:lnTo>
                <a:lnTo>
                  <a:pt x="1837" y="192"/>
                </a:lnTo>
                <a:lnTo>
                  <a:pt x="1851" y="205"/>
                </a:lnTo>
                <a:lnTo>
                  <a:pt x="1860" y="218"/>
                </a:lnTo>
                <a:lnTo>
                  <a:pt x="1868" y="232"/>
                </a:lnTo>
                <a:lnTo>
                  <a:pt x="1875" y="245"/>
                </a:lnTo>
                <a:lnTo>
                  <a:pt x="1877" y="261"/>
                </a:lnTo>
                <a:lnTo>
                  <a:pt x="1879" y="274"/>
                </a:lnTo>
                <a:lnTo>
                  <a:pt x="1877" y="288"/>
                </a:lnTo>
                <a:lnTo>
                  <a:pt x="1875" y="303"/>
                </a:lnTo>
                <a:lnTo>
                  <a:pt x="1868" y="316"/>
                </a:lnTo>
                <a:lnTo>
                  <a:pt x="1860" y="330"/>
                </a:lnTo>
                <a:lnTo>
                  <a:pt x="1851" y="343"/>
                </a:lnTo>
                <a:lnTo>
                  <a:pt x="1837" y="355"/>
                </a:lnTo>
                <a:lnTo>
                  <a:pt x="1822" y="368"/>
                </a:lnTo>
                <a:lnTo>
                  <a:pt x="1806" y="380"/>
                </a:lnTo>
                <a:lnTo>
                  <a:pt x="1787" y="393"/>
                </a:lnTo>
                <a:lnTo>
                  <a:pt x="1766" y="405"/>
                </a:lnTo>
                <a:lnTo>
                  <a:pt x="1743" y="416"/>
                </a:lnTo>
                <a:lnTo>
                  <a:pt x="1718" y="428"/>
                </a:lnTo>
                <a:lnTo>
                  <a:pt x="1664" y="449"/>
                </a:lnTo>
                <a:lnTo>
                  <a:pt x="1603" y="468"/>
                </a:lnTo>
                <a:lnTo>
                  <a:pt x="1536" y="485"/>
                </a:lnTo>
                <a:lnTo>
                  <a:pt x="1465" y="501"/>
                </a:lnTo>
                <a:lnTo>
                  <a:pt x="1386" y="516"/>
                </a:lnTo>
                <a:lnTo>
                  <a:pt x="1304" y="528"/>
                </a:lnTo>
                <a:lnTo>
                  <a:pt x="1218" y="535"/>
                </a:lnTo>
                <a:lnTo>
                  <a:pt x="1129" y="543"/>
                </a:lnTo>
                <a:lnTo>
                  <a:pt x="1035" y="547"/>
                </a:lnTo>
                <a:lnTo>
                  <a:pt x="940" y="549"/>
                </a:lnTo>
                <a:lnTo>
                  <a:pt x="844" y="547"/>
                </a:lnTo>
                <a:lnTo>
                  <a:pt x="750" y="543"/>
                </a:lnTo>
                <a:lnTo>
                  <a:pt x="660" y="535"/>
                </a:lnTo>
                <a:lnTo>
                  <a:pt x="573" y="528"/>
                </a:lnTo>
                <a:lnTo>
                  <a:pt x="493" y="516"/>
                </a:lnTo>
                <a:lnTo>
                  <a:pt x="414" y="501"/>
                </a:lnTo>
                <a:lnTo>
                  <a:pt x="341" y="485"/>
                </a:lnTo>
                <a:lnTo>
                  <a:pt x="276" y="468"/>
                </a:lnTo>
                <a:lnTo>
                  <a:pt x="215" y="449"/>
                </a:lnTo>
                <a:lnTo>
                  <a:pt x="161" y="428"/>
                </a:lnTo>
                <a:lnTo>
                  <a:pt x="136" y="416"/>
                </a:lnTo>
                <a:lnTo>
                  <a:pt x="113" y="405"/>
                </a:lnTo>
                <a:lnTo>
                  <a:pt x="92" y="393"/>
                </a:lnTo>
                <a:lnTo>
                  <a:pt x="73" y="380"/>
                </a:lnTo>
                <a:lnTo>
                  <a:pt x="57" y="368"/>
                </a:lnTo>
                <a:lnTo>
                  <a:pt x="42" y="355"/>
                </a:lnTo>
                <a:lnTo>
                  <a:pt x="29" y="343"/>
                </a:lnTo>
                <a:lnTo>
                  <a:pt x="19" y="330"/>
                </a:lnTo>
                <a:lnTo>
                  <a:pt x="9" y="316"/>
                </a:lnTo>
                <a:lnTo>
                  <a:pt x="4" y="303"/>
                </a:lnTo>
                <a:lnTo>
                  <a:pt x="0" y="288"/>
                </a:lnTo>
                <a:lnTo>
                  <a:pt x="0" y="274"/>
                </a:lnTo>
                <a:lnTo>
                  <a:pt x="0" y="261"/>
                </a:lnTo>
                <a:lnTo>
                  <a:pt x="4" y="245"/>
                </a:lnTo>
                <a:lnTo>
                  <a:pt x="9" y="232"/>
                </a:lnTo>
                <a:lnTo>
                  <a:pt x="19" y="218"/>
                </a:lnTo>
                <a:lnTo>
                  <a:pt x="29" y="205"/>
                </a:lnTo>
                <a:lnTo>
                  <a:pt x="42" y="192"/>
                </a:lnTo>
                <a:lnTo>
                  <a:pt x="57" y="180"/>
                </a:lnTo>
                <a:lnTo>
                  <a:pt x="73" y="167"/>
                </a:lnTo>
                <a:lnTo>
                  <a:pt x="92" y="155"/>
                </a:lnTo>
                <a:lnTo>
                  <a:pt x="113" y="144"/>
                </a:lnTo>
                <a:lnTo>
                  <a:pt x="136" y="132"/>
                </a:lnTo>
                <a:lnTo>
                  <a:pt x="161" y="121"/>
                </a:lnTo>
                <a:lnTo>
                  <a:pt x="215" y="99"/>
                </a:lnTo>
                <a:lnTo>
                  <a:pt x="276" y="80"/>
                </a:lnTo>
                <a:lnTo>
                  <a:pt x="341" y="63"/>
                </a:lnTo>
                <a:lnTo>
                  <a:pt x="414" y="46"/>
                </a:lnTo>
                <a:lnTo>
                  <a:pt x="493" y="32"/>
                </a:lnTo>
                <a:lnTo>
                  <a:pt x="573" y="21"/>
                </a:lnTo>
                <a:lnTo>
                  <a:pt x="660" y="11"/>
                </a:lnTo>
                <a:lnTo>
                  <a:pt x="750" y="5"/>
                </a:lnTo>
                <a:lnTo>
                  <a:pt x="844" y="2"/>
                </a:lnTo>
                <a:lnTo>
                  <a:pt x="940" y="0"/>
                </a:lnTo>
              </a:path>
            </a:pathLst>
          </a:custGeom>
          <a:noFill/>
          <a:ln w="0">
            <a:solidFill>
              <a:srgbClr val="FFCC66"/>
            </a:solidFill>
            <a:round/>
            <a:headEnd/>
            <a:tailEnd/>
          </a:ln>
        </p:spPr>
        <p:txBody>
          <a:bodyPr/>
          <a:lstStyle/>
          <a:p>
            <a:endParaRPr lang="es-AR">
              <a:solidFill>
                <a:prstClr val="black"/>
              </a:solidFill>
            </a:endParaRPr>
          </a:p>
        </p:txBody>
      </p: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3871915" y="5227638"/>
            <a:ext cx="2946402" cy="868362"/>
            <a:chOff x="1479" y="3105"/>
            <a:chExt cx="1856" cy="547"/>
          </a:xfrm>
        </p:grpSpPr>
        <p:sp>
          <p:nvSpPr>
            <p:cNvPr id="23575" name="Freeform 29"/>
            <p:cNvSpPr>
              <a:spLocks noChangeAspect="1"/>
            </p:cNvSpPr>
            <p:nvPr/>
          </p:nvSpPr>
          <p:spPr bwMode="auto">
            <a:xfrm>
              <a:off x="1479" y="3105"/>
              <a:ext cx="1856" cy="547"/>
            </a:xfrm>
            <a:custGeom>
              <a:avLst/>
              <a:gdLst>
                <a:gd name="T0" fmla="*/ 111258 w 950"/>
                <a:gd name="T1" fmla="*/ 59414 h 280"/>
                <a:gd name="T2" fmla="*/ 130666 w 950"/>
                <a:gd name="T3" fmla="*/ 58304 h 280"/>
                <a:gd name="T4" fmla="*/ 148627 w 950"/>
                <a:gd name="T5" fmla="*/ 55800 h 280"/>
                <a:gd name="T6" fmla="*/ 164477 w 950"/>
                <a:gd name="T7" fmla="*/ 52578 h 280"/>
                <a:gd name="T8" fmla="*/ 178291 w 950"/>
                <a:gd name="T9" fmla="*/ 48515 h 280"/>
                <a:gd name="T10" fmla="*/ 189334 w 950"/>
                <a:gd name="T11" fmla="*/ 43840 h 280"/>
                <a:gd name="T12" fmla="*/ 196738 w 950"/>
                <a:gd name="T13" fmla="*/ 38642 h 280"/>
                <a:gd name="T14" fmla="*/ 200348 w 950"/>
                <a:gd name="T15" fmla="*/ 34168 h 280"/>
                <a:gd name="T16" fmla="*/ 201173 w 950"/>
                <a:gd name="T17" fmla="*/ 31417 h 280"/>
                <a:gd name="T18" fmla="*/ 201173 w 950"/>
                <a:gd name="T19" fmla="*/ 28227 h 280"/>
                <a:gd name="T20" fmla="*/ 200348 w 950"/>
                <a:gd name="T21" fmla="*/ 25185 h 280"/>
                <a:gd name="T22" fmla="*/ 196738 w 950"/>
                <a:gd name="T23" fmla="*/ 20743 h 280"/>
                <a:gd name="T24" fmla="*/ 189334 w 950"/>
                <a:gd name="T25" fmla="*/ 15513 h 280"/>
                <a:gd name="T26" fmla="*/ 178291 w 950"/>
                <a:gd name="T27" fmla="*/ 11071 h 280"/>
                <a:gd name="T28" fmla="*/ 164477 w 950"/>
                <a:gd name="T29" fmla="*/ 6949 h 280"/>
                <a:gd name="T30" fmla="*/ 148627 w 950"/>
                <a:gd name="T31" fmla="*/ 3557 h 280"/>
                <a:gd name="T32" fmla="*/ 130666 w 950"/>
                <a:gd name="T33" fmla="*/ 1282 h 280"/>
                <a:gd name="T34" fmla="*/ 111258 w 950"/>
                <a:gd name="T35" fmla="*/ 0 h 280"/>
                <a:gd name="T36" fmla="*/ 90372 w 950"/>
                <a:gd name="T37" fmla="*/ 0 h 280"/>
                <a:gd name="T38" fmla="*/ 70960 w 950"/>
                <a:gd name="T39" fmla="*/ 1282 h 280"/>
                <a:gd name="T40" fmla="*/ 53005 w 950"/>
                <a:gd name="T41" fmla="*/ 3557 h 280"/>
                <a:gd name="T42" fmla="*/ 36680 w 950"/>
                <a:gd name="T43" fmla="*/ 6949 h 280"/>
                <a:gd name="T44" fmla="*/ 23370 w 950"/>
                <a:gd name="T45" fmla="*/ 11071 h 280"/>
                <a:gd name="T46" fmla="*/ 12298 w 950"/>
                <a:gd name="T47" fmla="*/ 15513 h 280"/>
                <a:gd name="T48" fmla="*/ 4443 w 950"/>
                <a:gd name="T49" fmla="*/ 20743 h 280"/>
                <a:gd name="T50" fmla="*/ 1282 w 950"/>
                <a:gd name="T51" fmla="*/ 25185 h 280"/>
                <a:gd name="T52" fmla="*/ 0 w 950"/>
                <a:gd name="T53" fmla="*/ 28227 h 280"/>
                <a:gd name="T54" fmla="*/ 0 w 950"/>
                <a:gd name="T55" fmla="*/ 31417 h 280"/>
                <a:gd name="T56" fmla="*/ 1282 w 950"/>
                <a:gd name="T57" fmla="*/ 34168 h 280"/>
                <a:gd name="T58" fmla="*/ 4443 w 950"/>
                <a:gd name="T59" fmla="*/ 38642 h 280"/>
                <a:gd name="T60" fmla="*/ 12298 w 950"/>
                <a:gd name="T61" fmla="*/ 43840 h 280"/>
                <a:gd name="T62" fmla="*/ 23370 w 950"/>
                <a:gd name="T63" fmla="*/ 48515 h 280"/>
                <a:gd name="T64" fmla="*/ 36680 w 950"/>
                <a:gd name="T65" fmla="*/ 52578 h 280"/>
                <a:gd name="T66" fmla="*/ 53005 w 950"/>
                <a:gd name="T67" fmla="*/ 55800 h 280"/>
                <a:gd name="T68" fmla="*/ 70960 w 950"/>
                <a:gd name="T69" fmla="*/ 58304 h 280"/>
                <a:gd name="T70" fmla="*/ 90372 w 950"/>
                <a:gd name="T71" fmla="*/ 59414 h 28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50"/>
                <a:gd name="T109" fmla="*/ 0 h 280"/>
                <a:gd name="T110" fmla="*/ 950 w 950"/>
                <a:gd name="T111" fmla="*/ 280 h 28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50" h="280">
                  <a:moveTo>
                    <a:pt x="474" y="280"/>
                  </a:moveTo>
                  <a:lnTo>
                    <a:pt x="524" y="280"/>
                  </a:lnTo>
                  <a:lnTo>
                    <a:pt x="570" y="278"/>
                  </a:lnTo>
                  <a:lnTo>
                    <a:pt x="616" y="275"/>
                  </a:lnTo>
                  <a:lnTo>
                    <a:pt x="658" y="269"/>
                  </a:lnTo>
                  <a:lnTo>
                    <a:pt x="700" y="263"/>
                  </a:lnTo>
                  <a:lnTo>
                    <a:pt x="739" y="257"/>
                  </a:lnTo>
                  <a:lnTo>
                    <a:pt x="775" y="248"/>
                  </a:lnTo>
                  <a:lnTo>
                    <a:pt x="810" y="240"/>
                  </a:lnTo>
                  <a:lnTo>
                    <a:pt x="840" y="229"/>
                  </a:lnTo>
                  <a:lnTo>
                    <a:pt x="867" y="219"/>
                  </a:lnTo>
                  <a:lnTo>
                    <a:pt x="892" y="207"/>
                  </a:lnTo>
                  <a:lnTo>
                    <a:pt x="911" y="194"/>
                  </a:lnTo>
                  <a:lnTo>
                    <a:pt x="927" y="182"/>
                  </a:lnTo>
                  <a:lnTo>
                    <a:pt x="938" y="169"/>
                  </a:lnTo>
                  <a:lnTo>
                    <a:pt x="944" y="161"/>
                  </a:lnTo>
                  <a:lnTo>
                    <a:pt x="946" y="154"/>
                  </a:lnTo>
                  <a:lnTo>
                    <a:pt x="948" y="148"/>
                  </a:lnTo>
                  <a:lnTo>
                    <a:pt x="950" y="140"/>
                  </a:lnTo>
                  <a:lnTo>
                    <a:pt x="948" y="133"/>
                  </a:lnTo>
                  <a:lnTo>
                    <a:pt x="946" y="127"/>
                  </a:lnTo>
                  <a:lnTo>
                    <a:pt x="944" y="119"/>
                  </a:lnTo>
                  <a:lnTo>
                    <a:pt x="938" y="111"/>
                  </a:lnTo>
                  <a:lnTo>
                    <a:pt x="927" y="98"/>
                  </a:lnTo>
                  <a:lnTo>
                    <a:pt x="911" y="86"/>
                  </a:lnTo>
                  <a:lnTo>
                    <a:pt x="892" y="73"/>
                  </a:lnTo>
                  <a:lnTo>
                    <a:pt x="867" y="62"/>
                  </a:lnTo>
                  <a:lnTo>
                    <a:pt x="840" y="52"/>
                  </a:lnTo>
                  <a:lnTo>
                    <a:pt x="810" y="40"/>
                  </a:lnTo>
                  <a:lnTo>
                    <a:pt x="775" y="33"/>
                  </a:lnTo>
                  <a:lnTo>
                    <a:pt x="739" y="23"/>
                  </a:lnTo>
                  <a:lnTo>
                    <a:pt x="700" y="17"/>
                  </a:lnTo>
                  <a:lnTo>
                    <a:pt x="658" y="12"/>
                  </a:lnTo>
                  <a:lnTo>
                    <a:pt x="616" y="6"/>
                  </a:lnTo>
                  <a:lnTo>
                    <a:pt x="570" y="2"/>
                  </a:lnTo>
                  <a:lnTo>
                    <a:pt x="524" y="0"/>
                  </a:lnTo>
                  <a:lnTo>
                    <a:pt x="474" y="0"/>
                  </a:lnTo>
                  <a:lnTo>
                    <a:pt x="426" y="0"/>
                  </a:lnTo>
                  <a:lnTo>
                    <a:pt x="380" y="2"/>
                  </a:lnTo>
                  <a:lnTo>
                    <a:pt x="334" y="6"/>
                  </a:lnTo>
                  <a:lnTo>
                    <a:pt x="290" y="12"/>
                  </a:lnTo>
                  <a:lnTo>
                    <a:pt x="250" y="17"/>
                  </a:lnTo>
                  <a:lnTo>
                    <a:pt x="209" y="23"/>
                  </a:lnTo>
                  <a:lnTo>
                    <a:pt x="173" y="33"/>
                  </a:lnTo>
                  <a:lnTo>
                    <a:pt x="140" y="40"/>
                  </a:lnTo>
                  <a:lnTo>
                    <a:pt x="110" y="52"/>
                  </a:lnTo>
                  <a:lnTo>
                    <a:pt x="81" y="62"/>
                  </a:lnTo>
                  <a:lnTo>
                    <a:pt x="58" y="73"/>
                  </a:lnTo>
                  <a:lnTo>
                    <a:pt x="39" y="86"/>
                  </a:lnTo>
                  <a:lnTo>
                    <a:pt x="21" y="98"/>
                  </a:lnTo>
                  <a:lnTo>
                    <a:pt x="10" y="111"/>
                  </a:lnTo>
                  <a:lnTo>
                    <a:pt x="6" y="119"/>
                  </a:lnTo>
                  <a:lnTo>
                    <a:pt x="2" y="127"/>
                  </a:lnTo>
                  <a:lnTo>
                    <a:pt x="0" y="133"/>
                  </a:lnTo>
                  <a:lnTo>
                    <a:pt x="0" y="140"/>
                  </a:lnTo>
                  <a:lnTo>
                    <a:pt x="0" y="148"/>
                  </a:lnTo>
                  <a:lnTo>
                    <a:pt x="2" y="154"/>
                  </a:lnTo>
                  <a:lnTo>
                    <a:pt x="6" y="161"/>
                  </a:lnTo>
                  <a:lnTo>
                    <a:pt x="10" y="169"/>
                  </a:lnTo>
                  <a:lnTo>
                    <a:pt x="21" y="182"/>
                  </a:lnTo>
                  <a:lnTo>
                    <a:pt x="39" y="194"/>
                  </a:lnTo>
                  <a:lnTo>
                    <a:pt x="58" y="207"/>
                  </a:lnTo>
                  <a:lnTo>
                    <a:pt x="81" y="219"/>
                  </a:lnTo>
                  <a:lnTo>
                    <a:pt x="110" y="229"/>
                  </a:lnTo>
                  <a:lnTo>
                    <a:pt x="140" y="240"/>
                  </a:lnTo>
                  <a:lnTo>
                    <a:pt x="173" y="248"/>
                  </a:lnTo>
                  <a:lnTo>
                    <a:pt x="209" y="257"/>
                  </a:lnTo>
                  <a:lnTo>
                    <a:pt x="250" y="263"/>
                  </a:lnTo>
                  <a:lnTo>
                    <a:pt x="290" y="269"/>
                  </a:lnTo>
                  <a:lnTo>
                    <a:pt x="334" y="275"/>
                  </a:lnTo>
                  <a:lnTo>
                    <a:pt x="380" y="278"/>
                  </a:lnTo>
                  <a:lnTo>
                    <a:pt x="426" y="280"/>
                  </a:lnTo>
                  <a:lnTo>
                    <a:pt x="474" y="280"/>
                  </a:lnTo>
                </a:path>
              </a:pathLst>
            </a:custGeom>
            <a:noFill/>
            <a:ln w="0">
              <a:solidFill>
                <a:srgbClr val="FFCC66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prstClr val="black"/>
                </a:solidFill>
              </a:endParaRPr>
            </a:p>
          </p:txBody>
        </p:sp>
        <p:sp>
          <p:nvSpPr>
            <p:cNvPr id="23576" name="Text Box 30"/>
            <p:cNvSpPr txBox="1">
              <a:spLocks noChangeArrowheads="1"/>
            </p:cNvSpPr>
            <p:nvPr/>
          </p:nvSpPr>
          <p:spPr bwMode="auto">
            <a:xfrm>
              <a:off x="1769" y="3120"/>
              <a:ext cx="1359" cy="523"/>
            </a:xfrm>
            <a:prstGeom prst="rect">
              <a:avLst/>
            </a:prstGeom>
            <a:noFill/>
            <a:ln w="1651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2400" b="1">
                  <a:solidFill>
                    <a:prstClr val="black"/>
                  </a:solidFill>
                </a:rPr>
                <a:t>estructura</a:t>
              </a:r>
            </a:p>
            <a:p>
              <a:pPr algn="ctr"/>
              <a:r>
                <a:rPr lang="es-ES_tradnl" sz="2400" b="1">
                  <a:solidFill>
                    <a:prstClr val="black"/>
                  </a:solidFill>
                </a:rPr>
                <a:t>biológico-social</a:t>
              </a:r>
            </a:p>
          </p:txBody>
        </p:sp>
      </p:grpSp>
      <p:sp>
        <p:nvSpPr>
          <p:cNvPr id="48165" name="Text Box 37"/>
          <p:cNvSpPr txBox="1">
            <a:spLocks noChangeArrowheads="1"/>
          </p:cNvSpPr>
          <p:nvPr/>
        </p:nvSpPr>
        <p:spPr bwMode="auto">
          <a:xfrm>
            <a:off x="6019803" y="2327277"/>
            <a:ext cx="1209883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prstClr val="black"/>
                </a:solidFill>
              </a:rPr>
              <a:t>Persona</a:t>
            </a: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35" y="311459"/>
            <a:ext cx="907557" cy="689689"/>
          </a:xfrm>
          <a:prstGeom prst="rect">
            <a:avLst/>
          </a:prstGeom>
        </p:spPr>
      </p:pic>
      <p:sp>
        <p:nvSpPr>
          <p:cNvPr id="38" name="106 Rectángulo"/>
          <p:cNvSpPr/>
          <p:nvPr/>
        </p:nvSpPr>
        <p:spPr>
          <a:xfrm>
            <a:off x="4608229" y="908448"/>
            <a:ext cx="666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prstClr val="black"/>
                </a:solidFill>
                <a:latin typeface="Book Antiqua" pitchFamily="18" charset="0"/>
              </a:rPr>
              <a:t>ordenan – promueven  - planifican 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39" name="115 Rectángulo"/>
          <p:cNvSpPr/>
          <p:nvPr/>
        </p:nvSpPr>
        <p:spPr>
          <a:xfrm>
            <a:off x="5522513" y="5628470"/>
            <a:ext cx="630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prstClr val="black"/>
                </a:solidFill>
                <a:latin typeface="Book Antiqua" pitchFamily="18" charset="0"/>
              </a:rPr>
              <a:t>y tienen la aptitud </a:t>
            </a:r>
          </a:p>
          <a:p>
            <a:pPr algn="ctr"/>
            <a:r>
              <a:rPr lang="es-ES" sz="2800" dirty="0">
                <a:solidFill>
                  <a:prstClr val="black"/>
                </a:solidFill>
                <a:latin typeface="Book Antiqua" pitchFamily="18" charset="0"/>
              </a:rPr>
              <a:t>de estructurar – constituir</a:t>
            </a:r>
            <a:endParaRPr lang="es-E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8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52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500"/>
                            </p:stCondLst>
                            <p:childTnLst>
                              <p:par>
                                <p:cTn id="9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8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8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8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8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nimBg="1"/>
      <p:bldP spid="48131" grpId="0" animBg="1"/>
      <p:bldP spid="48132" grpId="0" animBg="1"/>
      <p:bldP spid="48133" grpId="0" animBg="1"/>
      <p:bldP spid="48134" grpId="0" animBg="1"/>
      <p:bldP spid="48135" grpId="0" animBg="1"/>
      <p:bldP spid="48136" grpId="0" animBg="1"/>
      <p:bldP spid="48137" grpId="0" animBg="1"/>
      <p:bldP spid="48138" grpId="0" animBg="1"/>
      <p:bldP spid="48150" grpId="0" autoUpdateAnimBg="0"/>
      <p:bldP spid="48162" grpId="0" animBg="1"/>
      <p:bldP spid="48164" grpId="0" animBg="1"/>
      <p:bldP spid="48143" grpId="0" animBg="1"/>
      <p:bldP spid="48165" grpId="0" autoUpdateAnimBg="0"/>
      <p:bldP spid="38" grpId="0" build="allAtOnce"/>
      <p:bldP spid="39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4467" y="395457"/>
            <a:ext cx="8229600" cy="758458"/>
          </a:xfrm>
        </p:spPr>
        <p:txBody>
          <a:bodyPr>
            <a:normAutofit/>
          </a:bodyPr>
          <a:lstStyle/>
          <a:p>
            <a:r>
              <a:rPr lang="es-ES" sz="4000" i="1" dirty="0">
                <a:latin typeface="Book Antiqua" pitchFamily="18" charset="0"/>
              </a:rPr>
              <a:t>Orden simbólico</a:t>
            </a:r>
            <a:endParaRPr lang="es-ES" sz="4000" i="1" dirty="0">
              <a:latin typeface="Book Antiqua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38538" y="922351"/>
            <a:ext cx="5931673" cy="55182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s-ES" dirty="0" smtClean="0">
                <a:latin typeface="Book Antiqua" pitchFamily="18" charset="0"/>
              </a:rPr>
              <a:t>	</a:t>
            </a:r>
          </a:p>
          <a:p>
            <a:pPr algn="ctr">
              <a:buNone/>
            </a:pPr>
            <a:r>
              <a:rPr lang="es-ES" dirty="0" smtClean="0">
                <a:latin typeface="Book Antiqua" pitchFamily="18" charset="0"/>
              </a:rPr>
              <a:t>   El conjunto de valores, creencias, saberes sociales y culturales del entorno, se expresan y operan desde representaciones mentales de un </a:t>
            </a:r>
            <a:r>
              <a:rPr lang="es-ES" b="1" dirty="0" smtClean="0">
                <a:latin typeface="Book Antiqua" pitchFamily="18" charset="0"/>
              </a:rPr>
              <a:t>orden simbólico</a:t>
            </a:r>
            <a:r>
              <a:rPr lang="es-ES" dirty="0" smtClean="0">
                <a:latin typeface="Book Antiqua" pitchFamily="18" charset="0"/>
              </a:rPr>
              <a:t> que incluye a cada sujeto en la familia y en la cultura.</a:t>
            </a:r>
          </a:p>
          <a:p>
            <a:pPr algn="ctr">
              <a:buNone/>
            </a:pPr>
            <a:endParaRPr lang="es-ES" dirty="0" smtClean="0">
              <a:latin typeface="Book Antiqua" pitchFamily="18" charset="0"/>
            </a:endParaRPr>
          </a:p>
          <a:p>
            <a:pPr algn="ctr">
              <a:buNone/>
            </a:pPr>
            <a:r>
              <a:rPr lang="es-ES" dirty="0" smtClean="0">
                <a:solidFill>
                  <a:schemeClr val="accent6">
                    <a:lumMod val="90000"/>
                  </a:schemeClr>
                </a:solidFill>
                <a:latin typeface="Book Antiqua" pitchFamily="18" charset="0"/>
              </a:rPr>
              <a:t>Matriz de la conducta social</a:t>
            </a:r>
            <a:endParaRPr lang="es-ES" dirty="0">
              <a:solidFill>
                <a:schemeClr val="accent6">
                  <a:lumMod val="9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6" name="3 Marcador de contenido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2024" y="1772816"/>
            <a:ext cx="3924000" cy="39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35" y="311459"/>
            <a:ext cx="907557" cy="6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80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782957" y="779228"/>
            <a:ext cx="6775649" cy="5745500"/>
          </a:xfrm>
        </p:spPr>
        <p:txBody>
          <a:bodyPr>
            <a:normAutofit fontScale="47500" lnSpcReduction="20000"/>
          </a:bodyPr>
          <a:lstStyle/>
          <a:p>
            <a:pPr algn="just">
              <a:buNone/>
            </a:pPr>
            <a:r>
              <a:rPr lang="es-ES" sz="4500" b="1" dirty="0" smtClean="0">
                <a:latin typeface="Book Antiqua" pitchFamily="18" charset="0"/>
              </a:rPr>
              <a:t>Sujeto </a:t>
            </a:r>
            <a:r>
              <a:rPr lang="es-ES" sz="4500" b="1" dirty="0">
                <a:latin typeface="Book Antiqua" pitchFamily="18" charset="0"/>
              </a:rPr>
              <a:t>de derechos</a:t>
            </a:r>
            <a:r>
              <a:rPr lang="es-ES" sz="4500" dirty="0">
                <a:latin typeface="Book Antiqua" pitchFamily="18" charset="0"/>
              </a:rPr>
              <a:t>: Persona en evolución permanente, que requiere </a:t>
            </a:r>
            <a:r>
              <a:rPr lang="es-ES" sz="4500" dirty="0" smtClean="0">
                <a:latin typeface="Book Antiqua" pitchFamily="18" charset="0"/>
              </a:rPr>
              <a:t>de condiciones </a:t>
            </a:r>
            <a:r>
              <a:rPr lang="es-ES" sz="4500" dirty="0">
                <a:latin typeface="Book Antiqua" pitchFamily="18" charset="0"/>
              </a:rPr>
              <a:t>específicas para crecer y desarrollarse, cuya singularidad </a:t>
            </a:r>
            <a:r>
              <a:rPr lang="es-ES" sz="4500" dirty="0" smtClean="0">
                <a:latin typeface="Book Antiqua" pitchFamily="18" charset="0"/>
              </a:rPr>
              <a:t>y particularidad </a:t>
            </a:r>
            <a:r>
              <a:rPr lang="es-ES" sz="4500" dirty="0">
                <a:latin typeface="Book Antiqua" pitchFamily="18" charset="0"/>
              </a:rPr>
              <a:t>deben ser reconocidas en todos los campos de su desarrollo</a:t>
            </a:r>
            <a:r>
              <a:rPr lang="es-ES" sz="4500" dirty="0" smtClean="0">
                <a:latin typeface="Book Antiqua" pitchFamily="18" charset="0"/>
              </a:rPr>
              <a:t>.</a:t>
            </a:r>
          </a:p>
          <a:p>
            <a:pPr algn="just">
              <a:buNone/>
            </a:pPr>
            <a:endParaRPr lang="es-ES" sz="4500" dirty="0">
              <a:latin typeface="Book Antiqua" pitchFamily="18" charset="0"/>
            </a:endParaRPr>
          </a:p>
          <a:p>
            <a:pPr algn="just">
              <a:buNone/>
            </a:pPr>
            <a:r>
              <a:rPr lang="es-ES" sz="4500" b="1" dirty="0">
                <a:latin typeface="Book Antiqua" pitchFamily="18" charset="0"/>
              </a:rPr>
              <a:t>Sujetos de acción más que de reacción</a:t>
            </a:r>
            <a:r>
              <a:rPr lang="es-ES" sz="4500" dirty="0">
                <a:latin typeface="Book Antiqua" pitchFamily="18" charset="0"/>
              </a:rPr>
              <a:t>: Los bebés llegan al </a:t>
            </a:r>
            <a:r>
              <a:rPr lang="es-ES" sz="4500" dirty="0" smtClean="0">
                <a:latin typeface="Book Antiqua" pitchFamily="18" charset="0"/>
              </a:rPr>
              <a:t>mundo dotados </a:t>
            </a:r>
            <a:r>
              <a:rPr lang="es-ES" sz="4500" dirty="0">
                <a:latin typeface="Book Antiqua" pitchFamily="18" charset="0"/>
              </a:rPr>
              <a:t>de capacidades para percibir, moverse, relacionarse con el entorno</a:t>
            </a:r>
          </a:p>
          <a:p>
            <a:pPr algn="just">
              <a:buNone/>
            </a:pPr>
            <a:r>
              <a:rPr lang="es-ES" sz="4500" dirty="0">
                <a:latin typeface="Book Antiqua" pitchFamily="18" charset="0"/>
              </a:rPr>
              <a:t>y aprender. </a:t>
            </a:r>
            <a:endParaRPr lang="es-ES" sz="4500" dirty="0" smtClean="0">
              <a:latin typeface="Book Antiqua" pitchFamily="18" charset="0"/>
            </a:endParaRPr>
          </a:p>
          <a:p>
            <a:pPr algn="just">
              <a:buNone/>
            </a:pPr>
            <a:endParaRPr lang="es-ES" sz="4500" dirty="0" smtClean="0">
              <a:latin typeface="Book Antiqua" pitchFamily="18" charset="0"/>
            </a:endParaRPr>
          </a:p>
          <a:p>
            <a:pPr algn="just">
              <a:buNone/>
            </a:pPr>
            <a:r>
              <a:rPr lang="es-ES" sz="4500" b="1" dirty="0" smtClean="0">
                <a:latin typeface="Book Antiqua" pitchFamily="18" charset="0"/>
              </a:rPr>
              <a:t>Seres </a:t>
            </a:r>
            <a:r>
              <a:rPr lang="es-ES" sz="4500" b="1" dirty="0">
                <a:latin typeface="Book Antiqua" pitchFamily="18" charset="0"/>
              </a:rPr>
              <a:t>sociales</a:t>
            </a:r>
            <a:r>
              <a:rPr lang="es-ES" sz="4500" dirty="0">
                <a:latin typeface="Book Antiqua" pitchFamily="18" charset="0"/>
              </a:rPr>
              <a:t>, que necesitan al otro para crecer y desarrollarse: Los </a:t>
            </a:r>
            <a:r>
              <a:rPr lang="es-ES" sz="4500" dirty="0" smtClean="0">
                <a:latin typeface="Book Antiqua" pitchFamily="18" charset="0"/>
              </a:rPr>
              <a:t>niños se </a:t>
            </a:r>
            <a:r>
              <a:rPr lang="es-ES" sz="4500" dirty="0">
                <a:latin typeface="Book Antiqua" pitchFamily="18" charset="0"/>
              </a:rPr>
              <a:t>desarrollan como sujetos a partir de otros, con otros y en oposición </a:t>
            </a:r>
            <a:r>
              <a:rPr lang="es-ES" sz="4500" dirty="0" smtClean="0">
                <a:latin typeface="Book Antiqua" pitchFamily="18" charset="0"/>
              </a:rPr>
              <a:t>a Otros</a:t>
            </a:r>
            <a:r>
              <a:rPr lang="es-ES" sz="4500" dirty="0">
                <a:latin typeface="Book Antiqua" pitchFamily="18" charset="0"/>
              </a:rPr>
              <a:t>. </a:t>
            </a:r>
            <a:endParaRPr lang="es-ES" sz="4500" dirty="0" smtClean="0">
              <a:latin typeface="Book Antiqua" pitchFamily="18" charset="0"/>
            </a:endParaRPr>
          </a:p>
          <a:p>
            <a:pPr algn="just">
              <a:buNone/>
            </a:pPr>
            <a:r>
              <a:rPr lang="es-ES" sz="4500" dirty="0" smtClean="0">
                <a:latin typeface="Book Antiqua" pitchFamily="18" charset="0"/>
              </a:rPr>
              <a:t>Significa </a:t>
            </a:r>
            <a:r>
              <a:rPr lang="es-ES" sz="4500" dirty="0">
                <a:latin typeface="Book Antiqua" pitchFamily="18" charset="0"/>
              </a:rPr>
              <a:t>reconocer que cada niño nace dentro de una comunidad, </a:t>
            </a:r>
            <a:r>
              <a:rPr lang="es-ES" sz="4500" dirty="0" smtClean="0">
                <a:latin typeface="Book Antiqua" pitchFamily="18" charset="0"/>
              </a:rPr>
              <a:t>marcada por </a:t>
            </a:r>
            <a:r>
              <a:rPr lang="es-ES" sz="4500" dirty="0">
                <a:latin typeface="Book Antiqua" pitchFamily="18" charset="0"/>
              </a:rPr>
              <a:t>un origen, una lengua, una región geográfica, valores, cierta </a:t>
            </a:r>
            <a:r>
              <a:rPr lang="es-ES" sz="4500" dirty="0" smtClean="0">
                <a:latin typeface="Book Antiqua" pitchFamily="18" charset="0"/>
              </a:rPr>
              <a:t>manera de </a:t>
            </a:r>
            <a:r>
              <a:rPr lang="es-ES" sz="4500" dirty="0">
                <a:latin typeface="Book Antiqua" pitchFamily="18" charset="0"/>
              </a:rPr>
              <a:t>mirar, sentir, pensar y actuar en el mundo, compartidos por su </a:t>
            </a:r>
            <a:r>
              <a:rPr lang="es-ES" sz="4500" dirty="0" smtClean="0">
                <a:latin typeface="Book Antiqua" pitchFamily="18" charset="0"/>
              </a:rPr>
              <a:t>grupo de </a:t>
            </a:r>
            <a:r>
              <a:rPr lang="es-ES" sz="4500" dirty="0">
                <a:latin typeface="Book Antiqua" pitchFamily="18" charset="0"/>
              </a:rPr>
              <a:t>pertenencia. </a:t>
            </a:r>
            <a:endParaRPr lang="es-ES" sz="4500" dirty="0" smtClean="0">
              <a:latin typeface="Book Antiqua" pitchFamily="18" charset="0"/>
            </a:endParaRPr>
          </a:p>
          <a:p>
            <a:pPr algn="just">
              <a:buNone/>
            </a:pPr>
            <a:r>
              <a:rPr lang="es-ES" sz="4500" dirty="0" smtClean="0">
                <a:latin typeface="Book Antiqua" pitchFamily="18" charset="0"/>
              </a:rPr>
              <a:t>(Guía de Cuidados infantiles – </a:t>
            </a:r>
            <a:r>
              <a:rPr lang="es-ES" sz="4500" dirty="0" err="1" smtClean="0">
                <a:latin typeface="Book Antiqua" pitchFamily="18" charset="0"/>
              </a:rPr>
              <a:t>Minedu</a:t>
            </a:r>
            <a:r>
              <a:rPr lang="es-ES" sz="4500" dirty="0" smtClean="0">
                <a:latin typeface="Book Antiqua" pitchFamily="18" charset="0"/>
              </a:rPr>
              <a:t>, p. 11</a:t>
            </a:r>
            <a:r>
              <a:rPr lang="es-ES" sz="3300" dirty="0" smtClean="0">
                <a:latin typeface="Book Antiqua" pitchFamily="18" charset="0"/>
              </a:rPr>
              <a:t>)</a:t>
            </a:r>
            <a:endParaRPr lang="es-ES" sz="3300" dirty="0">
              <a:latin typeface="Book Antiqua" pitchFamily="18" charset="0"/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241" y="980728"/>
            <a:ext cx="2268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74606" y="854728"/>
            <a:ext cx="1764000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58606" y="3651978"/>
            <a:ext cx="1980000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297" y="3666585"/>
            <a:ext cx="202188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35" y="311459"/>
            <a:ext cx="907557" cy="689689"/>
          </a:xfrm>
          <a:prstGeom prst="rect">
            <a:avLst/>
          </a:prstGeom>
        </p:spPr>
      </p:pic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1074751" y="80139"/>
            <a:ext cx="4268525" cy="585271"/>
          </a:xfrm>
        </p:spPr>
        <p:txBody>
          <a:bodyPr>
            <a:normAutofit fontScale="90000"/>
          </a:bodyPr>
          <a:lstStyle/>
          <a:p>
            <a:r>
              <a:rPr lang="es-ES" sz="4000" i="1" dirty="0" smtClean="0">
                <a:latin typeface="Book Antiqua" pitchFamily="18" charset="0"/>
              </a:rPr>
              <a:t>Mirada sobre la niñez</a:t>
            </a:r>
            <a:endParaRPr lang="es-ES" sz="4000" i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0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2692</TotalTime>
  <Words>703</Words>
  <Application>Microsoft Office PowerPoint</Application>
  <PresentationFormat>Panorámica</PresentationFormat>
  <Paragraphs>136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9</vt:i4>
      </vt:variant>
    </vt:vector>
  </HeadingPairs>
  <TitlesOfParts>
    <vt:vector size="20" baseType="lpstr">
      <vt:lpstr>Arial</vt:lpstr>
      <vt:lpstr>Book Antiqua</vt:lpstr>
      <vt:lpstr>Calibri</vt:lpstr>
      <vt:lpstr>Calibri Light</vt:lpstr>
      <vt:lpstr>Times New Roman</vt:lpstr>
      <vt:lpstr>Tw Cen MT</vt:lpstr>
      <vt:lpstr>Tema de Office</vt:lpstr>
      <vt:lpstr>1_Tema de Office</vt:lpstr>
      <vt:lpstr>2_Tema de Office</vt:lpstr>
      <vt:lpstr>3_Tema de Office</vt:lpstr>
      <vt:lpstr>4_Tema de Office</vt:lpstr>
      <vt:lpstr>Presentación de PowerPoint</vt:lpstr>
      <vt:lpstr>Presentación de PowerPoint</vt:lpstr>
      <vt:lpstr>Presentación de PowerPoint</vt:lpstr>
      <vt:lpstr>Presentación de PowerPoint</vt:lpstr>
      <vt:lpstr>ESCUELA DECO: ESTRATEGIAS DE GESTIÓN PRIORIZADAS</vt:lpstr>
      <vt:lpstr>   </vt:lpstr>
      <vt:lpstr>Presentación de PowerPoint</vt:lpstr>
      <vt:lpstr>Orden simbólico</vt:lpstr>
      <vt:lpstr>Mirada sobre la niñez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dgilaptop002</cp:lastModifiedBy>
  <cp:revision>173</cp:revision>
  <dcterms:created xsi:type="dcterms:W3CDTF">2019-03-28T13:11:56Z</dcterms:created>
  <dcterms:modified xsi:type="dcterms:W3CDTF">2020-05-19T20:50:32Z</dcterms:modified>
</cp:coreProperties>
</file>